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7" r:id="rId2"/>
    <p:sldId id="259" r:id="rId3"/>
    <p:sldId id="258" r:id="rId4"/>
    <p:sldId id="261" r:id="rId5"/>
    <p:sldId id="262" r:id="rId6"/>
    <p:sldId id="263" r:id="rId7"/>
    <p:sldId id="264" r:id="rId8"/>
    <p:sldId id="265" r:id="rId9"/>
    <p:sldId id="266" r:id="rId10"/>
    <p:sldId id="268" r:id="rId11"/>
    <p:sldId id="267" r:id="rId12"/>
    <p:sldId id="269" r:id="rId13"/>
    <p:sldId id="270" r:id="rId14"/>
    <p:sldId id="271" r:id="rId15"/>
    <p:sldId id="272" r:id="rId16"/>
    <p:sldId id="273" r:id="rId17"/>
    <p:sldId id="274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3" r:id="rId26"/>
    <p:sldId id="287" r:id="rId27"/>
    <p:sldId id="288" r:id="rId28"/>
    <p:sldId id="286" r:id="rId29"/>
    <p:sldId id="284" r:id="rId30"/>
    <p:sldId id="285" r:id="rId31"/>
  </p:sldIdLst>
  <p:sldSz cx="9144000" cy="6858000" type="screen4x3"/>
  <p:notesSz cx="6858000" cy="9144000"/>
  <p:defaultTextStyle>
    <a:defPPr>
      <a:defRPr lang="uk-UA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browse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0033"/>
    <a:srgbClr val="FF33CC"/>
    <a:srgbClr val="800080"/>
    <a:srgbClr val="FF9900"/>
    <a:srgbClr val="FF66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99" autoAdjust="0"/>
    <p:restoredTop sz="94660"/>
  </p:normalViewPr>
  <p:slideViewPr>
    <p:cSldViewPr>
      <p:cViewPr>
        <p:scale>
          <a:sx n="100" d="100"/>
          <a:sy n="100" d="100"/>
        </p:scale>
        <p:origin x="-294" y="-19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0_1">
  <dgm:title val=""/>
  <dgm:desc val=""/>
  <dgm:catLst>
    <dgm:cat type="mainScheme" pri="10100"/>
  </dgm:catLst>
  <dgm:styleLbl name="node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dk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dk1">
        <a:tint val="40000"/>
      </a:schemeClr>
    </dgm:fillClrLst>
    <dgm:linClrLst meth="repeat">
      <a:schemeClr val="dk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dk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dk1">
        <a:tint val="60000"/>
      </a:schemeClr>
    </dgm:fillClrLst>
    <dgm:linClrLst meth="repeat">
      <a:schemeClr val="dk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3">
    <dgm:fillClrLst meth="repeat">
      <a:schemeClr val="dk1"/>
    </dgm:fillClrLst>
    <dgm:linClrLst meth="repeat">
      <a:schemeClr val="dk1"/>
    </dgm:linClrLst>
    <dgm:effectClrLst/>
    <dgm:txLinClrLst/>
    <dgm:txFillClrLst/>
    <dgm:txEffectClrLst/>
  </dgm:styleLbl>
  <dgm:styleLbl name="parChTrans2D4">
    <dgm:fillClrLst meth="repeat">
      <a:schemeClr val="dk1"/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dk1"/>
    </dgm:fillClrLst>
    <dgm:linClrLst meth="repeat">
      <a:schemeClr val="dk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dk1"/>
    </dgm:fillClrLst>
    <dgm:linClrLst meth="repeat">
      <a:schemeClr val="dk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dk1">
        <a:alpha val="4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dk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dk1">
        <a:alpha val="90000"/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dk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dk1">
        <a:shade val="8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dk1">
        <a:tint val="50000"/>
        <a:alpha val="4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dk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26A270E-7FFD-4E16-9D9F-178ED3088E3A}" type="doc">
      <dgm:prSet loTypeId="urn:microsoft.com/office/officeart/2005/8/layout/radial5" loCatId="cycle" qsTypeId="urn:microsoft.com/office/officeart/2005/8/quickstyle/3d1" qsCatId="3D" csTypeId="urn:microsoft.com/office/officeart/2005/8/colors/accent0_1" csCatId="mainScheme" phldr="1"/>
      <dgm:spPr/>
      <dgm:t>
        <a:bodyPr/>
        <a:lstStyle/>
        <a:p>
          <a:endParaRPr lang="ru-RU"/>
        </a:p>
      </dgm:t>
    </dgm:pt>
    <dgm:pt modelId="{1094711E-EAC0-4C45-80B3-91BA441CAF5D}">
      <dgm:prSet phldrT="[Текст]" custT="1"/>
      <dgm:spPr>
        <a:xfrm>
          <a:off x="1432788" y="2098545"/>
          <a:ext cx="2207314" cy="1548548"/>
        </a:xfrm>
        <a:prstGeom prst="ellipse">
          <a:avLst/>
        </a:prstGeom>
        <a:solidFill>
          <a:srgbClr val="FFFF00"/>
        </a:solidFill>
        <a:ln>
          <a:solidFill>
            <a:srgbClr val="A50021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600" b="1" i="1" dirty="0" err="1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Учні</a:t>
          </a:r>
          <a:r>
            <a:rPr lang="ru-RU" sz="1600" b="1" i="1" dirty="0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 на </a:t>
          </a:r>
          <a:r>
            <a:rPr lang="ru-RU" sz="1600" b="1" i="1" dirty="0" err="1" smtClean="0">
              <a:solidFill>
                <a:srgbClr val="A5002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libri"/>
              <a:ea typeface="+mn-ea"/>
              <a:cs typeface="+mn-cs"/>
            </a:rPr>
            <a:t>уроці</a:t>
          </a:r>
          <a:endParaRPr lang="ru-RU" sz="1600" b="1" i="1" dirty="0">
            <a:solidFill>
              <a:srgbClr val="A50021"/>
            </a:solidFill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  <a:latin typeface="Calibri"/>
            <a:ea typeface="+mn-ea"/>
            <a:cs typeface="+mn-cs"/>
          </a:endParaRPr>
        </a:p>
      </dgm:t>
    </dgm:pt>
    <dgm:pt modelId="{AD30974E-CFC8-4B5E-A993-2FB1E3C40F1F}" type="parTrans" cxnId="{F9CEC5F1-9675-4D1F-9362-AFB7376B156B}">
      <dgm:prSet/>
      <dgm:spPr/>
      <dgm:t>
        <a:bodyPr/>
        <a:lstStyle/>
        <a:p>
          <a:endParaRPr lang="ru-RU"/>
        </a:p>
      </dgm:t>
    </dgm:pt>
    <dgm:pt modelId="{9C8C39AE-E5F5-47AB-86CE-E9FF4A79D724}" type="sibTrans" cxnId="{F9CEC5F1-9675-4D1F-9362-AFB7376B156B}">
      <dgm:prSet/>
      <dgm:spPr/>
      <dgm:t>
        <a:bodyPr/>
        <a:lstStyle/>
        <a:p>
          <a:endParaRPr lang="ru-RU"/>
        </a:p>
      </dgm:t>
    </dgm:pt>
    <dgm:pt modelId="{DBFDB65E-4CA2-4D98-8917-9101994B60A0}">
      <dgm:prSet phldrT="[Текст]" custT="1"/>
      <dgm:spPr>
        <a:xfrm>
          <a:off x="1597728" y="-32172"/>
          <a:ext cx="1877433" cy="1667229"/>
        </a:xfrm>
        <a:prstGeom prst="ellipse">
          <a:avLst/>
        </a:prstGeom>
        <a:solidFill>
          <a:srgbClr val="F79646">
            <a:lumMod val="40000"/>
            <a:lumOff val="60000"/>
          </a:srgbClr>
        </a:solidFill>
        <a:ln>
          <a:solidFill>
            <a:srgbClr val="C0504D">
              <a:lumMod val="75000"/>
            </a:srgb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400" b="1" i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Працювати</a:t>
          </a:r>
          <a:r>
            <a:rPr lang="ru-RU" sz="14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у </a:t>
          </a:r>
          <a:r>
            <a:rPr lang="ru-RU" sz="1400" b="1" i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команді</a:t>
          </a:r>
          <a:r>
            <a:rPr lang="ru-RU" sz="14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endParaRPr lang="ru-RU" sz="14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9E72A89-8FA8-4F2A-A874-766D49295ED7}" type="parTrans" cxnId="{AC65E3CA-7756-4241-9FA7-B7FE6B5FBAFA}">
      <dgm:prSet/>
      <dgm:spPr>
        <a:xfrm rot="16200000">
          <a:off x="2413620" y="1622420"/>
          <a:ext cx="245649" cy="5026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Text" lastClr="000000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Text" lastClr="000000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Text" lastClr="000000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41F95CD6-D87D-4B7E-B80F-90D787250093}" type="sibTrans" cxnId="{AC65E3CA-7756-4241-9FA7-B7FE6B5FBAFA}">
      <dgm:prSet/>
      <dgm:spPr/>
      <dgm:t>
        <a:bodyPr/>
        <a:lstStyle/>
        <a:p>
          <a:endParaRPr lang="ru-RU"/>
        </a:p>
      </dgm:t>
    </dgm:pt>
    <dgm:pt modelId="{654F744B-6808-4733-89DD-FFAA33D24182}">
      <dgm:prSet phldrT="[Текст]" custT="1"/>
      <dgm:spPr>
        <a:xfrm>
          <a:off x="3478763" y="985583"/>
          <a:ext cx="1703096" cy="1703096"/>
        </a:xfrm>
        <a:prstGeom prst="ellipse">
          <a:avLst/>
        </a:prstGeom>
        <a:solidFill>
          <a:srgbClr val="66FF33"/>
        </a:solidFill>
        <a:ln>
          <a:solidFill>
            <a:srgbClr val="4BACC6">
              <a:lumMod val="25000"/>
            </a:srgb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400" b="1" i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Висловлювати</a:t>
          </a:r>
          <a:r>
            <a:rPr lang="ru-RU" sz="14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400" b="1" i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власну</a:t>
          </a:r>
          <a:r>
            <a:rPr lang="ru-RU" sz="14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думку</a:t>
          </a:r>
          <a:endParaRPr lang="ru-RU" sz="14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9A41A4E-6E19-4D4F-921E-7BF711C7B273}" type="parTrans" cxnId="{23885744-2C3B-4561-A51F-B985FF9F3A47}">
      <dgm:prSet/>
      <dgm:spPr>
        <a:xfrm rot="19800000">
          <a:off x="3425186" y="2072293"/>
          <a:ext cx="124980" cy="5026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Text" lastClr="000000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Text" lastClr="000000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Text" lastClr="000000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73C7544-6D04-422E-B56C-47FB00CD6E52}" type="sibTrans" cxnId="{23885744-2C3B-4561-A51F-B985FF9F3A47}">
      <dgm:prSet/>
      <dgm:spPr/>
      <dgm:t>
        <a:bodyPr/>
        <a:lstStyle/>
        <a:p>
          <a:endParaRPr lang="ru-RU"/>
        </a:p>
      </dgm:t>
    </dgm:pt>
    <dgm:pt modelId="{126DF2C1-2579-4954-8418-7CE1BA493E51}">
      <dgm:prSet phldrT="[Текст]" custT="1"/>
      <dgm:spPr>
        <a:xfrm>
          <a:off x="-88884" y="3077045"/>
          <a:ext cx="1662927" cy="1662927"/>
        </a:xfrm>
        <a:prstGeom prst="ellipse">
          <a:avLst/>
        </a:prstGeom>
        <a:solidFill>
          <a:srgbClr val="66FF33"/>
        </a:solidFill>
        <a:ln>
          <a:solidFill>
            <a:srgbClr val="0033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Продуктивно</a:t>
          </a:r>
          <a:r>
            <a:rPr lang="ru-RU" sz="1400" b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400" b="1" baseline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засвоювати</a:t>
          </a:r>
          <a:r>
            <a:rPr lang="ru-RU" sz="1400" b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400" b="1" baseline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навчальний</a:t>
          </a:r>
          <a:r>
            <a:rPr lang="ru-RU" sz="1400" b="1" baseline="0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400" b="1" baseline="0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матеріал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1703522-558E-4C0E-BA97-CA566AB41774}" type="parTrans" cxnId="{561CA412-8870-45B9-BB03-C0A500B99788}">
      <dgm:prSet/>
      <dgm:spPr>
        <a:xfrm rot="9000000">
          <a:off x="1508966" y="3175550"/>
          <a:ext cx="135625" cy="5026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Text" lastClr="000000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Text" lastClr="000000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Text" lastClr="000000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BCF697C-0313-4EA2-AEA1-4D2118EE97ED}" type="sibTrans" cxnId="{561CA412-8870-45B9-BB03-C0A500B99788}">
      <dgm:prSet/>
      <dgm:spPr/>
      <dgm:t>
        <a:bodyPr/>
        <a:lstStyle/>
        <a:p>
          <a:endParaRPr lang="ru-RU"/>
        </a:p>
      </dgm:t>
    </dgm:pt>
    <dgm:pt modelId="{EC072502-FB64-4C43-B020-251857103632}">
      <dgm:prSet phldrT="[Текст]" custT="1"/>
      <dgm:spPr>
        <a:xfrm>
          <a:off x="-115348" y="1014678"/>
          <a:ext cx="1715855" cy="1644905"/>
        </a:xfrm>
        <a:prstGeom prst="ellipse">
          <a:avLst/>
        </a:prstGeom>
        <a:solidFill>
          <a:srgbClr val="00FFCC"/>
        </a:solidFill>
        <a:ln>
          <a:solidFill>
            <a:srgbClr val="4BACC6">
              <a:lumMod val="25000"/>
            </a:srgbClr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uk-UA" sz="14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Розширити свої пізнавальні можливості</a:t>
          </a:r>
          <a:endParaRPr lang="ru-RU" sz="14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69897D3A-A77F-431F-BD53-C3384482E1EA}" type="parTrans" cxnId="{38E16F40-2573-4F61-B510-30FEC1D877E0}">
      <dgm:prSet/>
      <dgm:spPr>
        <a:xfrm rot="12600000">
          <a:off x="1520725" y="2071585"/>
          <a:ext cx="126526" cy="5026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Text" lastClr="000000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Text" lastClr="000000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Text" lastClr="000000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580C9631-8C94-4BF1-970D-67D19DF4C6A9}" type="sibTrans" cxnId="{38E16F40-2573-4F61-B510-30FEC1D877E0}">
      <dgm:prSet/>
      <dgm:spPr/>
      <dgm:t>
        <a:bodyPr/>
        <a:lstStyle/>
        <a:p>
          <a:endParaRPr lang="ru-RU"/>
        </a:p>
      </dgm:t>
    </dgm:pt>
    <dgm:pt modelId="{CF68AEF8-5E46-4043-9F51-65741CA84C81}">
      <dgm:prSet custT="1"/>
      <dgm:spPr>
        <a:xfrm>
          <a:off x="3473529" y="3051727"/>
          <a:ext cx="1713563" cy="1713563"/>
        </a:xfrm>
        <a:prstGeom prst="ellipse">
          <a:avLst/>
        </a:prstGeom>
        <a:solidFill>
          <a:srgbClr val="FF9966"/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4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Взаємодіяти</a:t>
          </a: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з учителем як </a:t>
          </a:r>
          <a:r>
            <a:rPr lang="ru-RU" sz="14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рівнопнавним</a:t>
          </a: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4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учасником</a:t>
          </a:r>
          <a:r>
            <a:rPr lang="ru-RU" sz="1400" b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400" b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ситуації</a:t>
          </a:r>
          <a:endParaRPr lang="ru-RU" sz="1400" b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245A685F-17B8-4EAC-A9A6-84CB3A4874FF}" type="parTrans" cxnId="{31B41874-3FF0-400D-A135-3E761EDAFD18}">
      <dgm:prSet/>
      <dgm:spPr>
        <a:xfrm rot="1800000">
          <a:off x="3424374" y="3169410"/>
          <a:ext cx="122206" cy="5026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Text" lastClr="000000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Text" lastClr="000000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Text" lastClr="000000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76085BA0-2C34-418C-A36B-EA1B2A625C5D}" type="sibTrans" cxnId="{31B41874-3FF0-400D-A135-3E761EDAFD18}">
      <dgm:prSet/>
      <dgm:spPr/>
      <dgm:t>
        <a:bodyPr/>
        <a:lstStyle/>
        <a:p>
          <a:endParaRPr lang="ru-RU"/>
        </a:p>
      </dgm:t>
    </dgm:pt>
    <dgm:pt modelId="{5EB58FEF-178A-4937-8AC6-0AB75387083D}">
      <dgm:prSet custT="1"/>
      <dgm:spPr>
        <a:xfrm>
          <a:off x="1493587" y="4141223"/>
          <a:ext cx="2085714" cy="1605948"/>
        </a:xfrm>
        <a:prstGeom prst="ellipse">
          <a:avLst/>
        </a:prstGeom>
        <a:solidFill>
          <a:srgbClr val="FF33CC"/>
        </a:solidFill>
        <a:ln>
          <a:solidFill>
            <a:srgbClr val="C00000"/>
          </a:solidFill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prstMaterial="plastic">
          <a:bevelT w="120900" h="88900"/>
          <a:bevelB w="88900" h="31750" prst="angle"/>
        </a:sp3d>
      </dgm:spPr>
      <dgm:t>
        <a:bodyPr/>
        <a:lstStyle/>
        <a:p>
          <a:r>
            <a:rPr lang="ru-RU" sz="1400" b="1" i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Створювати</a:t>
          </a:r>
          <a:r>
            <a:rPr lang="ru-RU" sz="14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«</a:t>
          </a:r>
          <a:r>
            <a:rPr lang="ru-RU" sz="1400" b="1" i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ситуацію</a:t>
          </a:r>
          <a:r>
            <a:rPr lang="ru-RU" sz="14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 </a:t>
          </a:r>
          <a:r>
            <a:rPr lang="ru-RU" sz="1400" b="1" i="1" dirty="0" err="1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успіху</a:t>
          </a:r>
          <a:r>
            <a:rPr lang="ru-RU" sz="1400" b="1" i="1" dirty="0" smtClean="0">
              <a:solidFill>
                <a:sysClr val="windowText" lastClr="000000">
                  <a:hueOff val="0"/>
                  <a:satOff val="0"/>
                  <a:lumOff val="0"/>
                  <a:alphaOff val="0"/>
                </a:sysClr>
              </a:solidFill>
              <a:latin typeface="Calibri"/>
              <a:ea typeface="+mn-ea"/>
              <a:cs typeface="+mn-cs"/>
            </a:rPr>
            <a:t>»</a:t>
          </a:r>
          <a:endParaRPr lang="ru-RU" sz="1400" b="1" i="1" dirty="0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39810386-A164-40AD-917C-03BB4FBCD288}" type="parTrans" cxnId="{367DD7EC-96BC-4F8C-BEC5-C7EEE2E03E90}">
      <dgm:prSet/>
      <dgm:spPr>
        <a:xfrm rot="5400000">
          <a:off x="2405501" y="3635413"/>
          <a:ext cx="261888" cy="502667"/>
        </a:xfrm>
        <a:prstGeom prst="rightArrow">
          <a:avLst>
            <a:gd name="adj1" fmla="val 60000"/>
            <a:gd name="adj2" fmla="val 50000"/>
          </a:avLst>
        </a:prstGeom>
        <a:gradFill rotWithShape="0">
          <a:gsLst>
            <a:gs pos="0">
              <a:sysClr val="windowText" lastClr="000000">
                <a:tint val="60000"/>
                <a:hueOff val="0"/>
                <a:satOff val="0"/>
                <a:lumOff val="0"/>
                <a:alphaOff val="0"/>
                <a:shade val="51000"/>
                <a:satMod val="130000"/>
              </a:sysClr>
            </a:gs>
            <a:gs pos="80000">
              <a:sysClr val="windowText" lastClr="000000">
                <a:tint val="60000"/>
                <a:hueOff val="0"/>
                <a:satOff val="0"/>
                <a:lumOff val="0"/>
                <a:alphaOff val="0"/>
                <a:shade val="93000"/>
                <a:satMod val="130000"/>
              </a:sysClr>
            </a:gs>
            <a:gs pos="100000">
              <a:sysClr val="windowText" lastClr="000000">
                <a:tint val="60000"/>
                <a:hueOff val="0"/>
                <a:satOff val="0"/>
                <a:lumOff val="0"/>
                <a:alphaOff val="0"/>
                <a:shade val="94000"/>
                <a:satMod val="135000"/>
              </a:sys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  <a:scene3d>
          <a:camera prst="orthographicFront"/>
          <a:lightRig rig="flat" dir="t"/>
        </a:scene3d>
        <a:sp3d z="-80000" prstMaterial="plastic">
          <a:bevelT w="50800" h="50800"/>
          <a:bevelB w="25400" h="25400" prst="angle"/>
        </a:sp3d>
      </dgm:spPr>
      <dgm:t>
        <a:bodyPr/>
        <a:lstStyle/>
        <a:p>
          <a:endParaRPr lang="ru-RU">
            <a:solidFill>
              <a:sysClr val="windowText" lastClr="000000">
                <a:hueOff val="0"/>
                <a:satOff val="0"/>
                <a:lumOff val="0"/>
                <a:alphaOff val="0"/>
              </a:sysClr>
            </a:solidFill>
            <a:latin typeface="Calibri"/>
            <a:ea typeface="+mn-ea"/>
            <a:cs typeface="+mn-cs"/>
          </a:endParaRPr>
        </a:p>
      </dgm:t>
    </dgm:pt>
    <dgm:pt modelId="{87994FF2-1C16-428B-AF6C-63A792E18A4A}" type="sibTrans" cxnId="{367DD7EC-96BC-4F8C-BEC5-C7EEE2E03E90}">
      <dgm:prSet/>
      <dgm:spPr/>
      <dgm:t>
        <a:bodyPr/>
        <a:lstStyle/>
        <a:p>
          <a:endParaRPr lang="ru-RU"/>
        </a:p>
      </dgm:t>
    </dgm:pt>
    <dgm:pt modelId="{E43834B8-7659-44B4-9B9E-3F6F2F62BD51}" type="pres">
      <dgm:prSet presAssocID="{326A270E-7FFD-4E16-9D9F-178ED3088E3A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2A76A4A7-027F-41BE-9A47-8E3229AD7EC7}" type="pres">
      <dgm:prSet presAssocID="{1094711E-EAC0-4C45-80B3-91BA441CAF5D}" presName="centerShape" presStyleLbl="node0" presStyleIdx="0" presStyleCnt="1" custScaleX="171880" custScaleY="120583"/>
      <dgm:spPr/>
      <dgm:t>
        <a:bodyPr/>
        <a:lstStyle/>
        <a:p>
          <a:endParaRPr lang="ru-RU"/>
        </a:p>
      </dgm:t>
    </dgm:pt>
    <dgm:pt modelId="{2495C71F-99D3-46CE-B68F-8AC65A5C3050}" type="pres">
      <dgm:prSet presAssocID="{69E72A89-8FA8-4F2A-A874-766D49295ED7}" presName="parTrans" presStyleLbl="sibTrans2D1" presStyleIdx="0" presStyleCnt="6"/>
      <dgm:spPr/>
      <dgm:t>
        <a:bodyPr/>
        <a:lstStyle/>
        <a:p>
          <a:endParaRPr lang="ru-RU"/>
        </a:p>
      </dgm:t>
    </dgm:pt>
    <dgm:pt modelId="{D3B40E89-D1D5-4218-B998-FFA520633640}" type="pres">
      <dgm:prSet presAssocID="{69E72A89-8FA8-4F2A-A874-766D49295ED7}" presName="connectorText" presStyleLbl="sibTrans2D1" presStyleIdx="0" presStyleCnt="6"/>
      <dgm:spPr/>
      <dgm:t>
        <a:bodyPr/>
        <a:lstStyle/>
        <a:p>
          <a:endParaRPr lang="ru-RU"/>
        </a:p>
      </dgm:t>
    </dgm:pt>
    <dgm:pt modelId="{9AAB90A6-DBE8-43F3-878B-A50393607E10}" type="pres">
      <dgm:prSet presAssocID="{DBFDB65E-4CA2-4D98-8917-9101994B60A0}" presName="node" presStyleLbl="node1" presStyleIdx="0" presStyleCnt="6" custScaleX="126988" custScaleY="11277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3CD68B-4489-42EF-9AFA-A302CFB1C11C}" type="pres">
      <dgm:prSet presAssocID="{79A41A4E-6E19-4D4F-921E-7BF711C7B273}" presName="parTrans" presStyleLbl="sibTrans2D1" presStyleIdx="1" presStyleCnt="6"/>
      <dgm:spPr/>
      <dgm:t>
        <a:bodyPr/>
        <a:lstStyle/>
        <a:p>
          <a:endParaRPr lang="ru-RU"/>
        </a:p>
      </dgm:t>
    </dgm:pt>
    <dgm:pt modelId="{2C8DDB7E-EF71-44A2-A4F6-3BF6B47289A3}" type="pres">
      <dgm:prSet presAssocID="{79A41A4E-6E19-4D4F-921E-7BF711C7B273}" presName="connectorText" presStyleLbl="sibTrans2D1" presStyleIdx="1" presStyleCnt="6"/>
      <dgm:spPr/>
      <dgm:t>
        <a:bodyPr/>
        <a:lstStyle/>
        <a:p>
          <a:endParaRPr lang="ru-RU"/>
        </a:p>
      </dgm:t>
    </dgm:pt>
    <dgm:pt modelId="{3E216EE6-78D5-4929-A5F5-20AED24D7DD2}" type="pres">
      <dgm:prSet presAssocID="{654F744B-6808-4733-89DD-FFAA33D24182}" presName="node" presStyleLbl="node1" presStyleIdx="1" presStyleCnt="6" custScaleX="115196" custScaleY="115196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F593C50-894E-461C-A51B-4005B7E979F4}" type="pres">
      <dgm:prSet presAssocID="{245A685F-17B8-4EAC-A9A6-84CB3A4874FF}" presName="parTrans" presStyleLbl="sibTrans2D1" presStyleIdx="2" presStyleCnt="6"/>
      <dgm:spPr/>
      <dgm:t>
        <a:bodyPr/>
        <a:lstStyle/>
        <a:p>
          <a:endParaRPr lang="ru-RU"/>
        </a:p>
      </dgm:t>
    </dgm:pt>
    <dgm:pt modelId="{A81DFA70-0D4D-4C6C-89C0-89F72EABF581}" type="pres">
      <dgm:prSet presAssocID="{245A685F-17B8-4EAC-A9A6-84CB3A4874FF}" presName="connectorText" presStyleLbl="sibTrans2D1" presStyleIdx="2" presStyleCnt="6"/>
      <dgm:spPr/>
      <dgm:t>
        <a:bodyPr/>
        <a:lstStyle/>
        <a:p>
          <a:endParaRPr lang="ru-RU"/>
        </a:p>
      </dgm:t>
    </dgm:pt>
    <dgm:pt modelId="{952B734C-43BD-4A79-9AC6-6AFC3F72298F}" type="pres">
      <dgm:prSet presAssocID="{CF68AEF8-5E46-4043-9F51-65741CA84C81}" presName="node" presStyleLbl="node1" presStyleIdx="2" presStyleCnt="6" custScaleX="115904" custScaleY="115904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94EDF60-94F6-4A42-8567-1E31CBAF1EEC}" type="pres">
      <dgm:prSet presAssocID="{39810386-A164-40AD-917C-03BB4FBCD288}" presName="parTrans" presStyleLbl="sibTrans2D1" presStyleIdx="3" presStyleCnt="6"/>
      <dgm:spPr/>
      <dgm:t>
        <a:bodyPr/>
        <a:lstStyle/>
        <a:p>
          <a:endParaRPr lang="ru-RU"/>
        </a:p>
      </dgm:t>
    </dgm:pt>
    <dgm:pt modelId="{80F3B759-9BA2-49E1-9E4E-0CC58139BAEE}" type="pres">
      <dgm:prSet presAssocID="{39810386-A164-40AD-917C-03BB4FBCD288}" presName="connectorText" presStyleLbl="sibTrans2D1" presStyleIdx="3" presStyleCnt="6"/>
      <dgm:spPr/>
      <dgm:t>
        <a:bodyPr/>
        <a:lstStyle/>
        <a:p>
          <a:endParaRPr lang="ru-RU"/>
        </a:p>
      </dgm:t>
    </dgm:pt>
    <dgm:pt modelId="{2684ECDA-8767-42EE-BB2C-507A660515A6}" type="pres">
      <dgm:prSet presAssocID="{5EB58FEF-178A-4937-8AC6-0AB75387083D}" presName="node" presStyleLbl="node1" presStyleIdx="3" presStyleCnt="6" custScaleX="141076" custScaleY="10862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3E258E8-9BAB-4E58-860F-051DBD44E747}" type="pres">
      <dgm:prSet presAssocID="{31703522-558E-4C0E-BA97-CA566AB41774}" presName="parTrans" presStyleLbl="sibTrans2D1" presStyleIdx="4" presStyleCnt="6"/>
      <dgm:spPr/>
      <dgm:t>
        <a:bodyPr/>
        <a:lstStyle/>
        <a:p>
          <a:endParaRPr lang="ru-RU"/>
        </a:p>
      </dgm:t>
    </dgm:pt>
    <dgm:pt modelId="{E5E5B0C0-6DF7-4F7B-B403-8BBD87B195F8}" type="pres">
      <dgm:prSet presAssocID="{31703522-558E-4C0E-BA97-CA566AB41774}" presName="connectorText" presStyleLbl="sibTrans2D1" presStyleIdx="4" presStyleCnt="6"/>
      <dgm:spPr/>
      <dgm:t>
        <a:bodyPr/>
        <a:lstStyle/>
        <a:p>
          <a:endParaRPr lang="ru-RU"/>
        </a:p>
      </dgm:t>
    </dgm:pt>
    <dgm:pt modelId="{A022F7A0-D30F-4968-9487-48678BE0FF28}" type="pres">
      <dgm:prSet presAssocID="{126DF2C1-2579-4954-8418-7CE1BA493E51}" presName="node" presStyleLbl="node1" presStyleIdx="4" presStyleCnt="6" custScaleX="112479" custScaleY="112479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BF847D9-008F-4E3D-9D69-728E1AC0F927}" type="pres">
      <dgm:prSet presAssocID="{69897D3A-A77F-431F-BD53-C3384482E1EA}" presName="parTrans" presStyleLbl="sibTrans2D1" presStyleIdx="5" presStyleCnt="6"/>
      <dgm:spPr/>
      <dgm:t>
        <a:bodyPr/>
        <a:lstStyle/>
        <a:p>
          <a:endParaRPr lang="ru-RU"/>
        </a:p>
      </dgm:t>
    </dgm:pt>
    <dgm:pt modelId="{25F61145-D967-4FAA-BBC3-8A5816827602}" type="pres">
      <dgm:prSet presAssocID="{69897D3A-A77F-431F-BD53-C3384482E1EA}" presName="connectorText" presStyleLbl="sibTrans2D1" presStyleIdx="5" presStyleCnt="6"/>
      <dgm:spPr/>
      <dgm:t>
        <a:bodyPr/>
        <a:lstStyle/>
        <a:p>
          <a:endParaRPr lang="ru-RU"/>
        </a:p>
      </dgm:t>
    </dgm:pt>
    <dgm:pt modelId="{A9919C70-18D7-4455-936E-D8C5770B1350}" type="pres">
      <dgm:prSet presAssocID="{EC072502-FB64-4C43-B020-251857103632}" presName="node" presStyleLbl="node1" presStyleIdx="5" presStyleCnt="6" custScaleX="116059" custScaleY="11126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561CA412-8870-45B9-BB03-C0A500B99788}" srcId="{1094711E-EAC0-4C45-80B3-91BA441CAF5D}" destId="{126DF2C1-2579-4954-8418-7CE1BA493E51}" srcOrd="4" destOrd="0" parTransId="{31703522-558E-4C0E-BA97-CA566AB41774}" sibTransId="{8BCF697C-0313-4EA2-AEA1-4D2118EE97ED}"/>
    <dgm:cxn modelId="{AC65E3CA-7756-4241-9FA7-B7FE6B5FBAFA}" srcId="{1094711E-EAC0-4C45-80B3-91BA441CAF5D}" destId="{DBFDB65E-4CA2-4D98-8917-9101994B60A0}" srcOrd="0" destOrd="0" parTransId="{69E72A89-8FA8-4F2A-A874-766D49295ED7}" sibTransId="{41F95CD6-D87D-4B7E-B80F-90D787250093}"/>
    <dgm:cxn modelId="{C8710AD2-9E48-4E8C-AB5F-6596374347B4}" type="presOf" srcId="{69897D3A-A77F-431F-BD53-C3384482E1EA}" destId="{25F61145-D967-4FAA-BBC3-8A5816827602}" srcOrd="1" destOrd="0" presId="urn:microsoft.com/office/officeart/2005/8/layout/radial5"/>
    <dgm:cxn modelId="{8611EB34-DEB9-4160-91F0-FFCA606F3696}" type="presOf" srcId="{245A685F-17B8-4EAC-A9A6-84CB3A4874FF}" destId="{A81DFA70-0D4D-4C6C-89C0-89F72EABF581}" srcOrd="1" destOrd="0" presId="urn:microsoft.com/office/officeart/2005/8/layout/radial5"/>
    <dgm:cxn modelId="{9E6F86ED-13B0-44E5-BD91-178BC0BDAFE3}" type="presOf" srcId="{31703522-558E-4C0E-BA97-CA566AB41774}" destId="{E5E5B0C0-6DF7-4F7B-B403-8BBD87B195F8}" srcOrd="1" destOrd="0" presId="urn:microsoft.com/office/officeart/2005/8/layout/radial5"/>
    <dgm:cxn modelId="{63C52268-F893-4364-B93F-8D1374E83B7C}" type="presOf" srcId="{69E72A89-8FA8-4F2A-A874-766D49295ED7}" destId="{D3B40E89-D1D5-4218-B998-FFA520633640}" srcOrd="1" destOrd="0" presId="urn:microsoft.com/office/officeart/2005/8/layout/radial5"/>
    <dgm:cxn modelId="{2742BDE1-B35F-4AA1-8EE1-3DA035E40D26}" type="presOf" srcId="{69E72A89-8FA8-4F2A-A874-766D49295ED7}" destId="{2495C71F-99D3-46CE-B68F-8AC65A5C3050}" srcOrd="0" destOrd="0" presId="urn:microsoft.com/office/officeart/2005/8/layout/radial5"/>
    <dgm:cxn modelId="{F7DEC802-F3CD-46E3-9672-1D9EA5ABF640}" type="presOf" srcId="{1094711E-EAC0-4C45-80B3-91BA441CAF5D}" destId="{2A76A4A7-027F-41BE-9A47-8E3229AD7EC7}" srcOrd="0" destOrd="0" presId="urn:microsoft.com/office/officeart/2005/8/layout/radial5"/>
    <dgm:cxn modelId="{38E16F40-2573-4F61-B510-30FEC1D877E0}" srcId="{1094711E-EAC0-4C45-80B3-91BA441CAF5D}" destId="{EC072502-FB64-4C43-B020-251857103632}" srcOrd="5" destOrd="0" parTransId="{69897D3A-A77F-431F-BD53-C3384482E1EA}" sibTransId="{580C9631-8C94-4BF1-970D-67D19DF4C6A9}"/>
    <dgm:cxn modelId="{EF45ED7A-19CE-46C4-AF5E-1A4443AC8B8B}" type="presOf" srcId="{CF68AEF8-5E46-4043-9F51-65741CA84C81}" destId="{952B734C-43BD-4A79-9AC6-6AFC3F72298F}" srcOrd="0" destOrd="0" presId="urn:microsoft.com/office/officeart/2005/8/layout/radial5"/>
    <dgm:cxn modelId="{3F1E2705-392A-480B-812B-410E8CD56C44}" type="presOf" srcId="{326A270E-7FFD-4E16-9D9F-178ED3088E3A}" destId="{E43834B8-7659-44B4-9B9E-3F6F2F62BD51}" srcOrd="0" destOrd="0" presId="urn:microsoft.com/office/officeart/2005/8/layout/radial5"/>
    <dgm:cxn modelId="{166E4E29-FD4D-43FB-A0CB-E9DEEB624EC6}" type="presOf" srcId="{79A41A4E-6E19-4D4F-921E-7BF711C7B273}" destId="{F63CD68B-4489-42EF-9AFA-A302CFB1C11C}" srcOrd="0" destOrd="0" presId="urn:microsoft.com/office/officeart/2005/8/layout/radial5"/>
    <dgm:cxn modelId="{8CD9F4E3-1B54-4925-A8D0-16960C155D2B}" type="presOf" srcId="{69897D3A-A77F-431F-BD53-C3384482E1EA}" destId="{1BF847D9-008F-4E3D-9D69-728E1AC0F927}" srcOrd="0" destOrd="0" presId="urn:microsoft.com/office/officeart/2005/8/layout/radial5"/>
    <dgm:cxn modelId="{35497CDA-140E-4C82-B2E3-E2FB1F75029E}" type="presOf" srcId="{39810386-A164-40AD-917C-03BB4FBCD288}" destId="{80F3B759-9BA2-49E1-9E4E-0CC58139BAEE}" srcOrd="1" destOrd="0" presId="urn:microsoft.com/office/officeart/2005/8/layout/radial5"/>
    <dgm:cxn modelId="{30033597-014E-4F88-9648-F56618919988}" type="presOf" srcId="{654F744B-6808-4733-89DD-FFAA33D24182}" destId="{3E216EE6-78D5-4929-A5F5-20AED24D7DD2}" srcOrd="0" destOrd="0" presId="urn:microsoft.com/office/officeart/2005/8/layout/radial5"/>
    <dgm:cxn modelId="{7F8C7813-1318-4B25-B88D-CA9C35AE0BE7}" type="presOf" srcId="{DBFDB65E-4CA2-4D98-8917-9101994B60A0}" destId="{9AAB90A6-DBE8-43F3-878B-A50393607E10}" srcOrd="0" destOrd="0" presId="urn:microsoft.com/office/officeart/2005/8/layout/radial5"/>
    <dgm:cxn modelId="{21A496D1-3D6E-4EDE-AB55-15824993BD6E}" type="presOf" srcId="{31703522-558E-4C0E-BA97-CA566AB41774}" destId="{D3E258E8-9BAB-4E58-860F-051DBD44E747}" srcOrd="0" destOrd="0" presId="urn:microsoft.com/office/officeart/2005/8/layout/radial5"/>
    <dgm:cxn modelId="{5FFB2A03-ACC1-48B2-8DC8-E06C73908965}" type="presOf" srcId="{39810386-A164-40AD-917C-03BB4FBCD288}" destId="{E94EDF60-94F6-4A42-8567-1E31CBAF1EEC}" srcOrd="0" destOrd="0" presId="urn:microsoft.com/office/officeart/2005/8/layout/radial5"/>
    <dgm:cxn modelId="{9EB4B9D4-1843-4B53-8183-15B598899B0B}" type="presOf" srcId="{79A41A4E-6E19-4D4F-921E-7BF711C7B273}" destId="{2C8DDB7E-EF71-44A2-A4F6-3BF6B47289A3}" srcOrd="1" destOrd="0" presId="urn:microsoft.com/office/officeart/2005/8/layout/radial5"/>
    <dgm:cxn modelId="{D987EC83-1E48-4C61-8186-0F9F5E9A1B9F}" type="presOf" srcId="{126DF2C1-2579-4954-8418-7CE1BA493E51}" destId="{A022F7A0-D30F-4968-9487-48678BE0FF28}" srcOrd="0" destOrd="0" presId="urn:microsoft.com/office/officeart/2005/8/layout/radial5"/>
    <dgm:cxn modelId="{A3233781-1C25-4F09-8944-F16DF529B822}" type="presOf" srcId="{EC072502-FB64-4C43-B020-251857103632}" destId="{A9919C70-18D7-4455-936E-D8C5770B1350}" srcOrd="0" destOrd="0" presId="urn:microsoft.com/office/officeart/2005/8/layout/radial5"/>
    <dgm:cxn modelId="{31B41874-3FF0-400D-A135-3E761EDAFD18}" srcId="{1094711E-EAC0-4C45-80B3-91BA441CAF5D}" destId="{CF68AEF8-5E46-4043-9F51-65741CA84C81}" srcOrd="2" destOrd="0" parTransId="{245A685F-17B8-4EAC-A9A6-84CB3A4874FF}" sibTransId="{76085BA0-2C34-418C-A36B-EA1B2A625C5D}"/>
    <dgm:cxn modelId="{F9CEC5F1-9675-4D1F-9362-AFB7376B156B}" srcId="{326A270E-7FFD-4E16-9D9F-178ED3088E3A}" destId="{1094711E-EAC0-4C45-80B3-91BA441CAF5D}" srcOrd="0" destOrd="0" parTransId="{AD30974E-CFC8-4B5E-A993-2FB1E3C40F1F}" sibTransId="{9C8C39AE-E5F5-47AB-86CE-E9FF4A79D724}"/>
    <dgm:cxn modelId="{B8A59560-1FD9-4692-BF14-5714130B4241}" type="presOf" srcId="{5EB58FEF-178A-4937-8AC6-0AB75387083D}" destId="{2684ECDA-8767-42EE-BB2C-507A660515A6}" srcOrd="0" destOrd="0" presId="urn:microsoft.com/office/officeart/2005/8/layout/radial5"/>
    <dgm:cxn modelId="{367DD7EC-96BC-4F8C-BEC5-C7EEE2E03E90}" srcId="{1094711E-EAC0-4C45-80B3-91BA441CAF5D}" destId="{5EB58FEF-178A-4937-8AC6-0AB75387083D}" srcOrd="3" destOrd="0" parTransId="{39810386-A164-40AD-917C-03BB4FBCD288}" sibTransId="{87994FF2-1C16-428B-AF6C-63A792E18A4A}"/>
    <dgm:cxn modelId="{4C05196D-9B13-4E2D-92D1-1026E5BF8BD2}" type="presOf" srcId="{245A685F-17B8-4EAC-A9A6-84CB3A4874FF}" destId="{AF593C50-894E-461C-A51B-4005B7E979F4}" srcOrd="0" destOrd="0" presId="urn:microsoft.com/office/officeart/2005/8/layout/radial5"/>
    <dgm:cxn modelId="{23885744-2C3B-4561-A51F-B985FF9F3A47}" srcId="{1094711E-EAC0-4C45-80B3-91BA441CAF5D}" destId="{654F744B-6808-4733-89DD-FFAA33D24182}" srcOrd="1" destOrd="0" parTransId="{79A41A4E-6E19-4D4F-921E-7BF711C7B273}" sibTransId="{873C7544-6D04-422E-B56C-47FB00CD6E52}"/>
    <dgm:cxn modelId="{F3BD4C5B-F857-4E61-A886-0BFB1170580B}" type="presParOf" srcId="{E43834B8-7659-44B4-9B9E-3F6F2F62BD51}" destId="{2A76A4A7-027F-41BE-9A47-8E3229AD7EC7}" srcOrd="0" destOrd="0" presId="urn:microsoft.com/office/officeart/2005/8/layout/radial5"/>
    <dgm:cxn modelId="{C7392BB1-4DD0-41B6-9F2C-D60494ACD9A2}" type="presParOf" srcId="{E43834B8-7659-44B4-9B9E-3F6F2F62BD51}" destId="{2495C71F-99D3-46CE-B68F-8AC65A5C3050}" srcOrd="1" destOrd="0" presId="urn:microsoft.com/office/officeart/2005/8/layout/radial5"/>
    <dgm:cxn modelId="{E891F742-C136-4389-AEEA-F2FDAE4903E4}" type="presParOf" srcId="{2495C71F-99D3-46CE-B68F-8AC65A5C3050}" destId="{D3B40E89-D1D5-4218-B998-FFA520633640}" srcOrd="0" destOrd="0" presId="urn:microsoft.com/office/officeart/2005/8/layout/radial5"/>
    <dgm:cxn modelId="{8C3AF29D-A021-44B4-A71C-C44B0430126E}" type="presParOf" srcId="{E43834B8-7659-44B4-9B9E-3F6F2F62BD51}" destId="{9AAB90A6-DBE8-43F3-878B-A50393607E10}" srcOrd="2" destOrd="0" presId="urn:microsoft.com/office/officeart/2005/8/layout/radial5"/>
    <dgm:cxn modelId="{4FE2DCE3-68B4-4F00-8192-9B7BE48F6E80}" type="presParOf" srcId="{E43834B8-7659-44B4-9B9E-3F6F2F62BD51}" destId="{F63CD68B-4489-42EF-9AFA-A302CFB1C11C}" srcOrd="3" destOrd="0" presId="urn:microsoft.com/office/officeart/2005/8/layout/radial5"/>
    <dgm:cxn modelId="{9EA7810E-EA38-4468-BB64-16365910F967}" type="presParOf" srcId="{F63CD68B-4489-42EF-9AFA-A302CFB1C11C}" destId="{2C8DDB7E-EF71-44A2-A4F6-3BF6B47289A3}" srcOrd="0" destOrd="0" presId="urn:microsoft.com/office/officeart/2005/8/layout/radial5"/>
    <dgm:cxn modelId="{B2713890-014F-45A9-A0C3-B5B6F6EF6835}" type="presParOf" srcId="{E43834B8-7659-44B4-9B9E-3F6F2F62BD51}" destId="{3E216EE6-78D5-4929-A5F5-20AED24D7DD2}" srcOrd="4" destOrd="0" presId="urn:microsoft.com/office/officeart/2005/8/layout/radial5"/>
    <dgm:cxn modelId="{92072BE0-CA03-4883-A606-B3462E862CD4}" type="presParOf" srcId="{E43834B8-7659-44B4-9B9E-3F6F2F62BD51}" destId="{AF593C50-894E-461C-A51B-4005B7E979F4}" srcOrd="5" destOrd="0" presId="urn:microsoft.com/office/officeart/2005/8/layout/radial5"/>
    <dgm:cxn modelId="{5E7F50CE-0489-4911-AAE7-E3531F804F0D}" type="presParOf" srcId="{AF593C50-894E-461C-A51B-4005B7E979F4}" destId="{A81DFA70-0D4D-4C6C-89C0-89F72EABF581}" srcOrd="0" destOrd="0" presId="urn:microsoft.com/office/officeart/2005/8/layout/radial5"/>
    <dgm:cxn modelId="{2C5FDAD4-67EF-4E6F-AF38-E35C5FCB291D}" type="presParOf" srcId="{E43834B8-7659-44B4-9B9E-3F6F2F62BD51}" destId="{952B734C-43BD-4A79-9AC6-6AFC3F72298F}" srcOrd="6" destOrd="0" presId="urn:microsoft.com/office/officeart/2005/8/layout/radial5"/>
    <dgm:cxn modelId="{92DF06D8-51CC-446A-8E06-A8A3A296EC7E}" type="presParOf" srcId="{E43834B8-7659-44B4-9B9E-3F6F2F62BD51}" destId="{E94EDF60-94F6-4A42-8567-1E31CBAF1EEC}" srcOrd="7" destOrd="0" presId="urn:microsoft.com/office/officeart/2005/8/layout/radial5"/>
    <dgm:cxn modelId="{10562892-91D6-4E93-B065-9F234C829608}" type="presParOf" srcId="{E94EDF60-94F6-4A42-8567-1E31CBAF1EEC}" destId="{80F3B759-9BA2-49E1-9E4E-0CC58139BAEE}" srcOrd="0" destOrd="0" presId="urn:microsoft.com/office/officeart/2005/8/layout/radial5"/>
    <dgm:cxn modelId="{220DCE14-308B-4751-9816-479077945047}" type="presParOf" srcId="{E43834B8-7659-44B4-9B9E-3F6F2F62BD51}" destId="{2684ECDA-8767-42EE-BB2C-507A660515A6}" srcOrd="8" destOrd="0" presId="urn:microsoft.com/office/officeart/2005/8/layout/radial5"/>
    <dgm:cxn modelId="{7DB44493-9713-45CD-9FA8-B9D6A20929D3}" type="presParOf" srcId="{E43834B8-7659-44B4-9B9E-3F6F2F62BD51}" destId="{D3E258E8-9BAB-4E58-860F-051DBD44E747}" srcOrd="9" destOrd="0" presId="urn:microsoft.com/office/officeart/2005/8/layout/radial5"/>
    <dgm:cxn modelId="{5C1D9273-847E-4C03-AA99-BC83DAA80899}" type="presParOf" srcId="{D3E258E8-9BAB-4E58-860F-051DBD44E747}" destId="{E5E5B0C0-6DF7-4F7B-B403-8BBD87B195F8}" srcOrd="0" destOrd="0" presId="urn:microsoft.com/office/officeart/2005/8/layout/radial5"/>
    <dgm:cxn modelId="{AE800583-3336-4E23-85DC-F145FB7DD927}" type="presParOf" srcId="{E43834B8-7659-44B4-9B9E-3F6F2F62BD51}" destId="{A022F7A0-D30F-4968-9487-48678BE0FF28}" srcOrd="10" destOrd="0" presId="urn:microsoft.com/office/officeart/2005/8/layout/radial5"/>
    <dgm:cxn modelId="{4E16AAE8-9292-4BDF-AD72-AD3F40FFCC9F}" type="presParOf" srcId="{E43834B8-7659-44B4-9B9E-3F6F2F62BD51}" destId="{1BF847D9-008F-4E3D-9D69-728E1AC0F927}" srcOrd="11" destOrd="0" presId="urn:microsoft.com/office/officeart/2005/8/layout/radial5"/>
    <dgm:cxn modelId="{746C7B6C-E4BF-4DD7-B0D8-103CF426E538}" type="presParOf" srcId="{1BF847D9-008F-4E3D-9D69-728E1AC0F927}" destId="{25F61145-D967-4FAA-BBC3-8A5816827602}" srcOrd="0" destOrd="0" presId="urn:microsoft.com/office/officeart/2005/8/layout/radial5"/>
    <dgm:cxn modelId="{D0D1DEB7-8460-4FB1-8E09-8F69CB294C8A}" type="presParOf" srcId="{E43834B8-7659-44B4-9B9E-3F6F2F62BD51}" destId="{A9919C70-18D7-4455-936E-D8C5770B1350}" srcOrd="12" destOrd="0" presId="urn:microsoft.com/office/officeart/2005/8/layout/radial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radial5">
  <dgm:title val=""/>
  <dgm:desc val=""/>
  <dgm:catLst>
    <dgm:cat type="relationship" pri="23000"/>
    <dgm:cat type="cycle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alg type="cycle">
          <dgm:param type="stAng" val="0"/>
          <dgm:param type="spanAng" val="360"/>
          <dgm:param type="ctrShpMap" val="fNode"/>
        </dgm:alg>
      </dgm:if>
      <dgm:else name="Name3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parTrans" refType="w" refFor="ch" refForName="centerShape" fact="0.4"/>
      <dgm:constr type="w" for="ch" forName="node" refType="w" refFor="ch" refForName="centerShape" op="equ" fact="1.25"/>
      <dgm:constr type="sp" refType="w" refFor="ch" refForName="centerShape" op="equ" fact="0.4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node" refType="primFontSz" refFor="ch" refForName="centerShape" op="lte"/>
      <dgm:constr type="primFontSz" for="des" forName="connectorText" op="equ" val="55"/>
      <dgm:constr type="primFontSz" for="des" forName="connectorText" refType="primFontSz" refFor="ch" refForName="centerShape" op="lte" fact="0.8"/>
      <dgm:constr type="primFontSz" for="des" forName="connectorText" refType="primFontSz" refFor="des" refForName="node" op="lte"/>
    </dgm:constrLst>
    <dgm:choose name="Name4">
      <dgm:if name="Name5" axis="ch ch" ptType="node node" st="1 1" cnt="1 0" func="cnt" op="lte" val="6">
        <dgm:ruleLst>
          <dgm:rule type="w" for="ch" forName="node" val="NaN" fact="1" max="NaN"/>
        </dgm:ruleLst>
      </dgm:if>
      <dgm:if name="Name6" axis="ch ch" ptType="node node" st="1 1" cnt="1 0" func="cnt" op="lte" val="8">
        <dgm:ruleLst>
          <dgm:rule type="w" for="ch" forName="node" val="NaN" fact="0.9" max="NaN"/>
        </dgm:ruleLst>
      </dgm:if>
      <dgm:if name="Name7" axis="ch ch" ptType="node node" st="1 1" cnt="1 0" func="cnt" op="lte" val="10">
        <dgm:ruleLst>
          <dgm:rule type="w" for="ch" forName="node" val="NaN" fact="0.8" max="NaN"/>
        </dgm:ruleLst>
      </dgm:if>
      <dgm:if name="Name8" axis="ch ch" ptType="node node" st="1 1" cnt="1 0" func="cnt" op="lte" val="12">
        <dgm:ruleLst>
          <dgm:rule type="w" for="ch" forName="node" val="NaN" fact="0.7" max="NaN"/>
        </dgm:ruleLst>
      </dgm:if>
      <dgm:if name="Name9" axis="ch ch" ptType="node node" st="1 1" cnt="1 0" func="cnt" op="lte" val="14">
        <dgm:ruleLst>
          <dgm:rule type="w" for="ch" forName="node" val="NaN" fact="0.6" max="NaN"/>
        </dgm:ruleLst>
      </dgm:if>
      <dgm:else name="Name10">
        <dgm:ruleLst>
          <dgm:rule type="w" for="ch" forName="node" val="NaN" fact="0.5" max="NaN"/>
        </dgm:ruleLst>
      </dgm:else>
    </dgm:choose>
    <dgm:forEach name="Name11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12" axis="ch">
        <dgm:forEach name="Name13" axis="self" ptType="parTrans">
          <dgm:layoutNode name="parTrans" styleLbl="sibTrans2D1">
            <dgm:alg type="conn">
              <dgm:param type="begPts" val="auto"/>
              <dgm:param type="endPts" val="auto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h" refType="w" fact="0.85"/>
            </dgm:constrLst>
            <dgm:ruleLst/>
            <dgm:layoutNode name="connectorText">
              <dgm:alg type="tx">
                <dgm:param type="autoTxRot" val="grav"/>
              </dgm:alg>
              <dgm:shape xmlns:r="http://schemas.openxmlformats.org/officeDocument/2006/relationships" type="conn" r:blip="" hideGeom="1">
                <dgm:adjLst/>
              </dgm:shape>
              <dgm:presOf axis="self"/>
              <dgm:constrLst>
                <dgm:constr type="lMarg"/>
                <dgm:constr type="rMarg"/>
                <dgm:constr type="tMarg"/>
                <dgm:constr type="bMarg"/>
              </dgm:constrLst>
              <dgm:ruleLst>
                <dgm:rule type="primFontSz" val="5" fact="NaN" max="NaN"/>
              </dgm:ruleLst>
            </dgm:layoutNode>
          </dgm:layoutNode>
        </dgm:forEach>
        <dgm:forEach name="Name14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w" val="INF" fact="NaN" max="NaN"/>
              <dgm:rule type="primFontSz" val="5" fact="NaN" max="NaN"/>
            </dgm:ruleLst>
          </dgm:layoutNod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3d1">
  <dgm:title val=""/>
  <dgm:desc val=""/>
  <dgm:catLst>
    <dgm:cat type="3D" pri="111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flat" dir="t"/>
    </dgm:scene3d>
    <dgm:sp3d z="1270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flat" dir="t"/>
    </dgm:scene3d>
    <dgm:sp3d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flat" dir="t"/>
    </dgm:scene3d>
    <dgm:sp3d z="-190500" prstMaterial="plastic">
      <a:bevelT w="88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flat" dir="t"/>
    </dgm:scene3d>
    <dgm:sp3d z="-80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flat" dir="t"/>
    </dgm:scene3d>
    <dgm:sp3d z="1270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flat" dir="t"/>
    </dgm:scene3d>
    <dgm:sp3d z="-190500" prstMaterial="plastic">
      <a:bevelT w="50800" h="50800"/>
      <a:bevelB w="25400" h="25400" prst="angle"/>
    </dgm:sp3d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flat" dir="t"/>
    </dgm:scene3d>
    <dgm:sp3d z="-40000" prstMaterial="matte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 z="127000" prstMaterial="matte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flat" dir="t"/>
    </dgm:scene3d>
    <dgm:sp3d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flat" dir="t"/>
    </dgm:scene3d>
    <dgm:sp3d z="-10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flat" dir="t"/>
    </dgm:scene3d>
    <dgm:sp3d z="-60000" prstMaterial="plastic">
      <a:bevelT w="120900" h="88900"/>
      <a:bevelB w="88900" h="31750" prst="angle"/>
    </dgm:sp3d>
    <dgm:txPr/>
    <dgm:style>
      <a:lnRef idx="0">
        <a:scrgbClr r="0" g="0" b="0"/>
      </a:lnRef>
      <a:fillRef idx="3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flat" dir="t"/>
    </dgm:scene3d>
    <dgm:sp3d prstMaterial="matte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BgAcc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FollowNode1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flat" dir="t"/>
    </dgm:scene3d>
    <dgm:sp3d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flat" dir="t"/>
    </dgm:scene3d>
    <dgm:sp3d z="190500" extrusionH="12700" prstMaterial="plastic">
      <a:bevelT w="50800" h="50800"/>
    </dgm:sp3d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flat" dir="t"/>
    </dgm:scene3d>
    <dgm:sp3d z="-190500" extrusionH="12700" prstMaterial="plastic">
      <a:bevelT w="50800" h="508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flat" dir="t"/>
    </dgm:scene3d>
    <dgm:sp3d z="-190500" extrusionH="12700" prstMaterial="matte"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z="190500" prstMaterial="plastic">
      <a:bevelT w="120900" h="88900"/>
      <a:bevelB w="88900" h="31750" prst="angle"/>
    </dgm:sp3d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03.11.2015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064373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03.11.2015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39937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03.11.2015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3268950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03.11.2015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367169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03.11.2015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6101702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03.11.2015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084658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03.11.2015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59885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03.11.2015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901625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03.11.2015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653743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03.11.2015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717235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0A493A9-C1F5-4BC1-9E49-A362E286D25B}" type="datetimeFigureOut">
              <a:rPr lang="ru-RU">
                <a:solidFill>
                  <a:prstClr val="black"/>
                </a:solidFill>
              </a:rPr>
              <a:pPr/>
              <a:t>03.11.2015</a:t>
            </a:fld>
            <a:endParaRPr lang="ru-RU">
              <a:solidFill>
                <a:prstClr val="black"/>
              </a:solidFill>
            </a:endParaRP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>
              <a:solidFill>
                <a:prstClr val="black"/>
              </a:solidFill>
            </a:endParaRPr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816587D3-FB38-42E0-9582-182B66BFA2D3}" type="slidenum">
              <a:rPr lang="ru-RU">
                <a:solidFill>
                  <a:prstClr val="black"/>
                </a:solidFill>
              </a:rPr>
              <a:pPr/>
              <a:t>‹#›</a:t>
            </a:fld>
            <a:endParaRPr lang="ru-RU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9689080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DDEBCF"/>
            </a:gs>
            <a:gs pos="50000">
              <a:srgbClr val="9CB86E"/>
            </a:gs>
            <a:gs pos="100000">
              <a:srgbClr val="156B13"/>
            </a:gs>
          </a:gsLst>
          <a:lin ang="108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3833550.png"/>
          <p:cNvPicPr>
            <a:picLocks noChangeAspect="1"/>
          </p:cNvPicPr>
          <p:nvPr/>
        </p:nvPicPr>
        <p:blipFill>
          <a:blip r:embed="rId13" cstate="email"/>
          <a:stretch>
            <a:fillRect/>
          </a:stretch>
        </p:blipFill>
        <p:spPr>
          <a:xfrm>
            <a:off x="785786" y="142852"/>
            <a:ext cx="8358214" cy="6715147"/>
          </a:xfrm>
          <a:prstGeom prst="rect">
            <a:avLst/>
          </a:prstGeom>
        </p:spPr>
      </p:pic>
      <p:sp>
        <p:nvSpPr>
          <p:cNvPr id="10" name="Прямоугольник 9"/>
          <p:cNvSpPr/>
          <p:nvPr/>
        </p:nvSpPr>
        <p:spPr>
          <a:xfrm>
            <a:off x="1071538" y="428604"/>
            <a:ext cx="7643866" cy="6000792"/>
          </a:xfrm>
          <a:prstGeom prst="rect">
            <a:avLst/>
          </a:prstGeom>
          <a:solidFill>
            <a:schemeClr val="bg1">
              <a:alpha val="90000"/>
            </a:schemeClr>
          </a:solidFill>
          <a:ln>
            <a:solidFill>
              <a:schemeClr val="accent3">
                <a:lumMod val="75000"/>
              </a:schemeClr>
            </a:solidFill>
          </a:ln>
          <a:effectLst>
            <a:glow rad="101600">
              <a:schemeClr val="accent3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>
              <a:solidFill>
                <a:prstClr val="white"/>
              </a:solidFill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http://linda6035.ucoz.ru/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" name="Рисунок 5" descr="4273830.png"/>
          <p:cNvPicPr>
            <a:picLocks noChangeAspect="1"/>
          </p:cNvPicPr>
          <p:nvPr/>
        </p:nvPicPr>
        <p:blipFill>
          <a:blip r:embed="rId14" cstate="email"/>
          <a:stretch>
            <a:fillRect/>
          </a:stretch>
        </p:blipFill>
        <p:spPr>
          <a:xfrm>
            <a:off x="0" y="0"/>
            <a:ext cx="4245823" cy="6858000"/>
          </a:xfrm>
          <a:prstGeom prst="rect">
            <a:avLst/>
          </a:prstGeom>
        </p:spPr>
      </p:pic>
      <p:sp>
        <p:nvSpPr>
          <p:cNvPr id="7" name="Прямоугольник 6"/>
          <p:cNvSpPr/>
          <p:nvPr/>
        </p:nvSpPr>
        <p:spPr>
          <a:xfrm>
            <a:off x="0" y="6642556"/>
            <a:ext cx="1199367" cy="21544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sz="800" dirty="0">
                <a:solidFill>
                  <a:prstClr val="black">
                    <a:lumMod val="85000"/>
                    <a:lumOff val="15000"/>
                  </a:prstClr>
                </a:solidFill>
                <a:latin typeface="Times New Roman" pitchFamily="18" charset="0"/>
                <a:cs typeface="Times New Roman" pitchFamily="18" charset="0"/>
              </a:rPr>
              <a:t>http://linda6035.ucoz.ru</a:t>
            </a:r>
            <a:r>
              <a:rPr lang="en-US" sz="800" dirty="0">
                <a:solidFill>
                  <a:srgbClr val="9BBB59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/</a:t>
            </a:r>
            <a:endParaRPr lang="ru-RU" sz="800" dirty="0">
              <a:solidFill>
                <a:srgbClr val="9BBB59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5487949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7" Type="http://schemas.openxmlformats.org/officeDocument/2006/relationships/image" Target="../media/image24.pn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3.jpeg"/><Relationship Id="rId5" Type="http://schemas.openxmlformats.org/officeDocument/2006/relationships/image" Target="../media/image22.jpeg"/><Relationship Id="rId4" Type="http://schemas.openxmlformats.org/officeDocument/2006/relationships/image" Target="../media/image21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5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4.jpeg"/><Relationship Id="rId5" Type="http://schemas.openxmlformats.org/officeDocument/2006/relationships/image" Target="../media/image33.jpeg"/><Relationship Id="rId4" Type="http://schemas.openxmlformats.org/officeDocument/2006/relationships/image" Target="../media/image32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jpeg"/><Relationship Id="rId5" Type="http://schemas.openxmlformats.org/officeDocument/2006/relationships/image" Target="../media/image39.jpeg"/><Relationship Id="rId4" Type="http://schemas.openxmlformats.org/officeDocument/2006/relationships/image" Target="../media/image38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jpeg"/><Relationship Id="rId2" Type="http://schemas.openxmlformats.org/officeDocument/2006/relationships/image" Target="../media/image4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3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jpeg"/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7.jpeg"/><Relationship Id="rId4" Type="http://schemas.openxmlformats.org/officeDocument/2006/relationships/image" Target="../media/image46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9.jpeg"/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gif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11.wm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958305" y="3541923"/>
            <a:ext cx="4608512" cy="327243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1600" b="1" dirty="0" smtClean="0">
              <a:solidFill>
                <a:srgbClr val="DAEDEF">
                  <a:lumMod val="25000"/>
                </a:srgbClr>
              </a:solidFill>
              <a:latin typeface="Cambria" pitchFamily="18" charset="0"/>
              <a:cs typeface="Times New Roman" pitchFamily="18" charset="0"/>
            </a:endParaRPr>
          </a:p>
          <a:p>
            <a:pPr algn="ctr">
              <a:lnSpc>
                <a:spcPct val="115000"/>
              </a:lnSpc>
              <a:spcAft>
                <a:spcPts val="0"/>
              </a:spcAft>
            </a:pPr>
            <a:endParaRPr lang="uk-UA" sz="1100" b="1" dirty="0">
              <a:solidFill>
                <a:srgbClr val="C00000"/>
              </a:solidFill>
              <a:latin typeface="Cambria" pitchFamily="18" charset="0"/>
              <a:ea typeface="Calibri"/>
              <a:cs typeface="Times New Roman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err="1" smtClean="0"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Шинкарюк</a:t>
            </a:r>
            <a:endParaRPr lang="uk-UA" sz="4000" b="1" dirty="0">
              <a:solidFill>
                <a:srgbClr val="DAEDEF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Валентини </a:t>
            </a:r>
            <a:endParaRPr lang="uk-UA" sz="4000" b="1" dirty="0">
              <a:solidFill>
                <a:srgbClr val="DAEDEF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 smtClean="0">
                <a:solidFill>
                  <a:srgbClr val="DAEDEF">
                    <a:lumMod val="25000"/>
                  </a:srgb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cs typeface="Times New Roman" pitchFamily="18" charset="0"/>
              </a:rPr>
              <a:t>Миколаївни</a:t>
            </a:r>
            <a:endParaRPr lang="uk-UA" sz="4000" b="1" dirty="0">
              <a:solidFill>
                <a:srgbClr val="DAEDEF">
                  <a:lumMod val="25000"/>
                </a:srgb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cs typeface="Times New Roman" pitchFamily="18" charset="0"/>
            </a:endParaRP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endParaRPr lang="uk-UA" sz="4000" b="1" dirty="0">
              <a:solidFill>
                <a:srgbClr val="DAEDEF">
                  <a:lumMod val="25000"/>
                </a:srgbClr>
              </a:solidFill>
              <a:latin typeface="Cambria" pitchFamily="18" charset="0"/>
              <a:cs typeface="Times New Roman" pitchFamily="18" charset="0"/>
            </a:endParaRPr>
          </a:p>
          <a:p>
            <a:r>
              <a:rPr lang="uk-UA" dirty="0" smtClean="0"/>
              <a:t>    </a:t>
            </a:r>
            <a:endParaRPr lang="uk-UA" dirty="0"/>
          </a:p>
        </p:txBody>
      </p:sp>
      <p:pic>
        <p:nvPicPr>
          <p:cNvPr id="4" name="Рисунок 3" descr="24485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084168" y="4573303"/>
            <a:ext cx="1800225" cy="1209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5" name="Picture 2" descr="1B6B7950"/>
          <p:cNvPicPr>
            <a:picLocks noChangeAspect="1" noChangeArrowheads="1"/>
          </p:cNvPicPr>
          <p:nvPr/>
        </p:nvPicPr>
        <p:blipFill>
          <a:blip r:embed="rId3" cstate="print"/>
          <a:srcRect l="25066" t="11552" r="6151" b="13669"/>
          <a:stretch>
            <a:fillRect/>
          </a:stretch>
        </p:blipFill>
        <p:spPr bwMode="auto">
          <a:xfrm rot="16200000">
            <a:off x="5341206" y="1421841"/>
            <a:ext cx="3286148" cy="2547936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sp>
        <p:nvSpPr>
          <p:cNvPr id="3" name="Прямоугольник 2"/>
          <p:cNvSpPr/>
          <p:nvPr/>
        </p:nvSpPr>
        <p:spPr>
          <a:xfrm>
            <a:off x="918068" y="908720"/>
            <a:ext cx="4572000" cy="941796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>
              <a:lnSpc>
                <a:spcPct val="115000"/>
              </a:lnSpc>
              <a:spcAft>
                <a:spcPts val="0"/>
              </a:spcAft>
            </a:pP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  <a:ea typeface="Times New Roman"/>
                <a:cs typeface="Arial"/>
              </a:rPr>
              <a:t>" </a:t>
            </a:r>
            <a:r>
              <a:rPr lang="uk-UA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Arial"/>
              </a:rPr>
              <a:t>Цінуй те, що маєш, але не зупиняйся на досягнутому!</a:t>
            </a:r>
            <a:r>
              <a:rPr lang="en-US" sz="24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  <a:ea typeface="Times New Roman"/>
                <a:cs typeface="Arial"/>
              </a:rPr>
              <a:t>”</a:t>
            </a:r>
            <a:endParaRPr lang="uk-UA" sz="2400" b="1" i="1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  <a:ea typeface="Times New Roman"/>
              <a:cs typeface="Arial"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905914" y="2060848"/>
            <a:ext cx="4572000" cy="1938992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>
                <a:solidFill>
                  <a:srgbClr val="DAEDEF">
                    <a:lumMod val="25000"/>
                  </a:srgbClr>
                </a:solidFill>
                <a:latin typeface="Monotype Corsiva" pitchFamily="66" charset="0"/>
                <a:cs typeface="Times New Roman" pitchFamily="18" charset="0"/>
              </a:rPr>
              <a:t>ПОРТФОЛІО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>
                <a:solidFill>
                  <a:srgbClr val="DAEDEF">
                    <a:lumMod val="25000"/>
                  </a:srgbClr>
                </a:solidFill>
                <a:latin typeface="Monotype Corsiva" pitchFamily="66" charset="0"/>
                <a:cs typeface="Times New Roman" pitchFamily="18" charset="0"/>
              </a:rPr>
              <a:t>вчителя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>
                <a:solidFill>
                  <a:srgbClr val="DAEDEF">
                    <a:lumMod val="25000"/>
                  </a:srgbClr>
                </a:solidFill>
                <a:latin typeface="Monotype Corsiva" pitchFamily="66" charset="0"/>
                <a:cs typeface="Times New Roman" pitchFamily="18" charset="0"/>
              </a:rPr>
              <a:t>англійської мови</a:t>
            </a:r>
            <a:endParaRPr lang="uk-UA" sz="4000" b="1" dirty="0">
              <a:solidFill>
                <a:srgbClr val="DAEDEF">
                  <a:lumMod val="25000"/>
                </a:srgbClr>
              </a:solidFill>
              <a:latin typeface="Cambria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0098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ombudsmanbiz-irk.ru/files/site/photo/37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8028" y="2300857"/>
            <a:ext cx="4002516" cy="2776428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1542" y="509023"/>
            <a:ext cx="8229600" cy="903753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rgbClr val="B00000"/>
                  </a:solidFill>
                  <a:prstDash val="solid"/>
                </a:ln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Активні методи </a:t>
            </a:r>
            <a:endParaRPr lang="uk-UA" dirty="0">
              <a:solidFill>
                <a:srgbClr val="C00000"/>
              </a:solidFill>
            </a:endParaRPr>
          </a:p>
        </p:txBody>
      </p:sp>
      <p:sp>
        <p:nvSpPr>
          <p:cNvPr id="15" name="Объект 13"/>
          <p:cNvSpPr txBox="1">
            <a:spLocks/>
          </p:cNvSpPr>
          <p:nvPr/>
        </p:nvSpPr>
        <p:spPr>
          <a:xfrm>
            <a:off x="251520" y="2448719"/>
            <a:ext cx="2052007" cy="933809"/>
          </a:xfrm>
          <a:prstGeom prst="cloud">
            <a:avLst/>
          </a:prstGeom>
          <a:solidFill>
            <a:srgbClr val="00B0F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1800" b="1" kern="0" dirty="0" err="1" smtClean="0">
                <a:latin typeface="Calibri" pitchFamily="34" charset="0"/>
                <a:cs typeface="Calibri" pitchFamily="34" charset="0"/>
              </a:rPr>
              <a:t>Мозковий</a:t>
            </a:r>
            <a:r>
              <a:rPr lang="ru-RU" sz="1800" b="1" kern="0" dirty="0" smtClean="0">
                <a:latin typeface="Calibri" pitchFamily="34" charset="0"/>
                <a:cs typeface="Calibri" pitchFamily="34" charset="0"/>
              </a:rPr>
              <a:t> штурм</a:t>
            </a:r>
            <a:endParaRPr lang="ru-RU" sz="1800" b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6" name="Объект 13"/>
          <p:cNvSpPr txBox="1">
            <a:spLocks/>
          </p:cNvSpPr>
          <p:nvPr/>
        </p:nvSpPr>
        <p:spPr>
          <a:xfrm>
            <a:off x="180587" y="3703054"/>
            <a:ext cx="2193872" cy="1063025"/>
          </a:xfrm>
          <a:prstGeom prst="cloud">
            <a:avLst/>
          </a:prstGeom>
          <a:solidFill>
            <a:srgbClr val="FF7C8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18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Карусель</a:t>
            </a:r>
            <a:endParaRPr lang="ru-RU" sz="1800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7" name="Объект 13"/>
          <p:cNvSpPr txBox="1">
            <a:spLocks/>
          </p:cNvSpPr>
          <p:nvPr/>
        </p:nvSpPr>
        <p:spPr>
          <a:xfrm>
            <a:off x="3966985" y="1424470"/>
            <a:ext cx="2592288" cy="933809"/>
          </a:xfrm>
          <a:prstGeom prst="cloud">
            <a:avLst/>
          </a:prstGeom>
          <a:solidFill>
            <a:srgbClr val="FFFF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1800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Ігри</a:t>
            </a:r>
            <a:r>
              <a:rPr lang="ru-RU" sz="18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</a:t>
            </a:r>
            <a:r>
              <a:rPr lang="ru-RU" sz="1600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рольові</a:t>
            </a:r>
            <a:r>
              <a:rPr lang="ru-RU" sz="16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, </a:t>
            </a:r>
            <a:r>
              <a:rPr lang="ru-RU" sz="1600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дидактичні</a:t>
            </a:r>
            <a:r>
              <a:rPr lang="ru-RU" sz="16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</a:t>
            </a:r>
            <a:endParaRPr lang="ru-RU" sz="1600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8" name="Объект 13"/>
          <p:cNvSpPr txBox="1">
            <a:spLocks/>
          </p:cNvSpPr>
          <p:nvPr/>
        </p:nvSpPr>
        <p:spPr>
          <a:xfrm>
            <a:off x="5667962" y="2358279"/>
            <a:ext cx="2953180" cy="1152128"/>
          </a:xfrm>
          <a:prstGeom prst="cloud">
            <a:avLst/>
          </a:prstGeom>
          <a:solidFill>
            <a:srgbClr val="7030A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18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   Кейс-метод </a:t>
            </a:r>
            <a:r>
              <a:rPr lang="ru-RU" sz="16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(метод </a:t>
            </a:r>
            <a:r>
              <a:rPr lang="ru-RU" sz="1600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конкретних</a:t>
            </a:r>
            <a:r>
              <a:rPr lang="ru-RU" sz="16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r>
              <a:rPr lang="ru-RU" sz="1600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ситуацій</a:t>
            </a:r>
            <a:r>
              <a:rPr lang="ru-RU" sz="16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) </a:t>
            </a:r>
            <a:endParaRPr lang="ru-RU" sz="1600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9" name="Объект 13"/>
          <p:cNvSpPr txBox="1">
            <a:spLocks/>
          </p:cNvSpPr>
          <p:nvPr/>
        </p:nvSpPr>
        <p:spPr>
          <a:xfrm>
            <a:off x="6155402" y="3717032"/>
            <a:ext cx="2384817" cy="1035070"/>
          </a:xfrm>
          <a:prstGeom prst="cloud">
            <a:avLst/>
          </a:prstGeom>
          <a:solidFill>
            <a:srgbClr val="FF33CC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1800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Незакінчені</a:t>
            </a:r>
            <a:endParaRPr lang="ru-RU" sz="1800" b="1" kern="0" dirty="0" smtClean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1800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речення</a:t>
            </a:r>
            <a:r>
              <a:rPr lang="ru-RU" sz="18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 </a:t>
            </a:r>
            <a:endParaRPr lang="ru-RU" sz="1800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1" name="Объект 13"/>
          <p:cNvSpPr txBox="1">
            <a:spLocks/>
          </p:cNvSpPr>
          <p:nvPr/>
        </p:nvSpPr>
        <p:spPr>
          <a:xfrm>
            <a:off x="1471189" y="1549534"/>
            <a:ext cx="2052007" cy="933809"/>
          </a:xfrm>
          <a:prstGeom prst="cloud">
            <a:avLst/>
          </a:prstGeom>
          <a:solidFill>
            <a:srgbClr val="00B05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1800" b="1" kern="0" dirty="0" smtClean="0">
                <a:latin typeface="Calibri" pitchFamily="34" charset="0"/>
                <a:cs typeface="Calibri" pitchFamily="34" charset="0"/>
              </a:rPr>
              <a:t>Метод </a:t>
            </a:r>
            <a:r>
              <a:rPr lang="ru-RU" sz="1800" b="1" kern="0" dirty="0" err="1" smtClean="0">
                <a:latin typeface="Calibri" pitchFamily="34" charset="0"/>
                <a:cs typeface="Calibri" pitchFamily="34" charset="0"/>
              </a:rPr>
              <a:t>малих</a:t>
            </a:r>
            <a:r>
              <a:rPr lang="ru-RU" sz="1800" b="1" kern="0" dirty="0" smtClean="0">
                <a:latin typeface="Calibri" pitchFamily="34" charset="0"/>
                <a:cs typeface="Calibri" pitchFamily="34" charset="0"/>
              </a:rPr>
              <a:t> </a:t>
            </a:r>
            <a:r>
              <a:rPr lang="ru-RU" sz="1800" b="1" kern="0" dirty="0" err="1" smtClean="0">
                <a:latin typeface="Calibri" pitchFamily="34" charset="0"/>
                <a:cs typeface="Calibri" pitchFamily="34" charset="0"/>
              </a:rPr>
              <a:t>груп</a:t>
            </a:r>
            <a:endParaRPr lang="ru-RU" sz="1800" b="1" kern="0" dirty="0"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2" name="Объект 13"/>
          <p:cNvSpPr txBox="1">
            <a:spLocks/>
          </p:cNvSpPr>
          <p:nvPr/>
        </p:nvSpPr>
        <p:spPr>
          <a:xfrm>
            <a:off x="3078227" y="5107244"/>
            <a:ext cx="2184902" cy="1005332"/>
          </a:xfrm>
          <a:prstGeom prst="cloud">
            <a:avLst/>
          </a:prstGeom>
          <a:solidFill>
            <a:schemeClr val="accent4">
              <a:lumMod val="60000"/>
              <a:lumOff val="40000"/>
            </a:schemeClr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18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Метод </a:t>
            </a:r>
            <a:r>
              <a:rPr lang="ru-RU" sz="1800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дискусії</a:t>
            </a:r>
            <a:endParaRPr lang="ru-RU" sz="1800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23" name="Объект 13"/>
          <p:cNvSpPr txBox="1">
            <a:spLocks/>
          </p:cNvSpPr>
          <p:nvPr/>
        </p:nvSpPr>
        <p:spPr>
          <a:xfrm>
            <a:off x="5364089" y="5052448"/>
            <a:ext cx="2390368" cy="933809"/>
          </a:xfrm>
          <a:prstGeom prst="cloud">
            <a:avLst/>
          </a:prstGeom>
          <a:solidFill>
            <a:schemeClr val="accent6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1800" b="1" kern="0" dirty="0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Займи </a:t>
            </a:r>
            <a:r>
              <a:rPr lang="ru-RU" sz="1800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позицію</a:t>
            </a:r>
            <a:endParaRPr lang="ru-RU" sz="1800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  <p:sp>
        <p:nvSpPr>
          <p:cNvPr id="12" name="Объект 13"/>
          <p:cNvSpPr txBox="1">
            <a:spLocks/>
          </p:cNvSpPr>
          <p:nvPr/>
        </p:nvSpPr>
        <p:spPr>
          <a:xfrm>
            <a:off x="805453" y="4941166"/>
            <a:ext cx="2193872" cy="1063025"/>
          </a:xfrm>
          <a:prstGeom prst="cloud">
            <a:avLst/>
          </a:prstGeom>
          <a:solidFill>
            <a:srgbClr val="FF0000"/>
          </a:solidFill>
          <a:ln w="25400" cap="flat" cmpd="sng" algn="ctr">
            <a:solidFill>
              <a:srgbClr val="BBE0E3">
                <a:shade val="50000"/>
              </a:srgbClr>
            </a:solidFill>
            <a:prstDash val="solid"/>
          </a:ln>
          <a:effectLst/>
        </p:spPr>
        <p:txBody>
          <a:bodyPr rtlCol="0" anchor="ctr"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spcBef>
                <a:spcPts val="0"/>
              </a:spcBef>
              <a:buFontTx/>
              <a:buNone/>
            </a:pPr>
            <a:r>
              <a:rPr lang="ru-RU" sz="1800" b="1" kern="0" dirty="0" err="1" smtClean="0">
                <a:solidFill>
                  <a:srgbClr val="000000"/>
                </a:solidFill>
                <a:latin typeface="Calibri" pitchFamily="34" charset="0"/>
                <a:cs typeface="Calibri" pitchFamily="34" charset="0"/>
              </a:rPr>
              <a:t>Мікрофон</a:t>
            </a:r>
            <a:endParaRPr lang="ru-RU" sz="1800" b="1" kern="0" dirty="0">
              <a:solidFill>
                <a:srgbClr val="000000"/>
              </a:solidFill>
              <a:latin typeface="Calibri" pitchFamily="34" charset="0"/>
              <a:cs typeface="Calibri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781339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5" dur="1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1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3" dur="1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7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1" dur="1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1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12000"/>
                            </p:stCondLst>
                            <p:childTnLst>
                              <p:par>
                                <p:cTn id="37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9" dur="1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13500"/>
                            </p:stCondLst>
                            <p:childTnLst>
                              <p:par>
                                <p:cTn id="41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3" dur="1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5000"/>
                            </p:stCondLst>
                            <p:childTnLst>
                              <p:par>
                                <p:cTn id="4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47" dur="1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5" grpId="0" animBg="1"/>
      <p:bldP spid="16" grpId="0" animBg="1"/>
      <p:bldP spid="17" grpId="0" animBg="1"/>
      <p:bldP spid="18" grpId="0" animBg="1"/>
      <p:bldP spid="19" grpId="0" animBg="1"/>
      <p:bldP spid="21" grpId="0" animBg="1"/>
      <p:bldP spid="22" grpId="0" animBg="1"/>
      <p:bldP spid="23" grpId="0" animBg="1"/>
      <p:bldP spid="12" grpId="0" animBg="1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04664"/>
            <a:ext cx="8229600" cy="1584176"/>
          </a:xfrm>
          <a:effectLst>
            <a:glow rad="228600">
              <a:schemeClr val="accent3">
                <a:satMod val="175000"/>
                <a:alpha val="40000"/>
              </a:schemeClr>
            </a:glow>
          </a:effectLst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«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Tell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me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and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I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forget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,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teach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me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and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 </a:t>
            </a: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/>
            </a:r>
            <a:b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</a:br>
            <a:r>
              <a:rPr lang="en-US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I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remember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,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involve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me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 </a:t>
            </a:r>
            <a:r>
              <a:rPr lang="en-US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and I learn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» </a:t>
            </a:r>
            <a:r>
              <a:rPr lang="uk-UA" sz="36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llyAllegroC" pitchFamily="2" charset="0"/>
                <a:ea typeface="+mn-ea"/>
                <a:cs typeface="Calibri" pitchFamily="34" charset="0"/>
              </a:rPr>
              <a:t/>
            </a:r>
            <a:br>
              <a:rPr lang="uk-UA" sz="3600" b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llyAllegroC" pitchFamily="2" charset="0"/>
                <a:ea typeface="+mn-ea"/>
                <a:cs typeface="Calibri" pitchFamily="34" charset="0"/>
              </a:rPr>
            </a:br>
            <a:r>
              <a:rPr lang="uk-UA" sz="36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llyAllegroC" pitchFamily="2" charset="0"/>
                <a:ea typeface="+mn-ea"/>
                <a:cs typeface="Calibri" pitchFamily="34" charset="0"/>
              </a:rPr>
              <a:t>     </a:t>
            </a:r>
            <a:r>
              <a:rPr lang="uk-UA" sz="36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ShellyAllegroC" pitchFamily="2" charset="0"/>
                <a:ea typeface="+mn-ea"/>
                <a:cs typeface="Calibri" pitchFamily="34" charset="0"/>
              </a:rPr>
              <a:t>                               </a:t>
            </a:r>
            <a:r>
              <a:rPr lang="en-US" sz="2800" b="1" i="1" dirty="0">
                <a:solidFill>
                  <a:srgbClr val="C00000"/>
                </a:solidFill>
              </a:rPr>
              <a:t>Benjamin Franklin</a:t>
            </a:r>
            <a:r>
              <a:rPr lang="uk-UA" sz="2800" i="1" dirty="0" smtClean="0">
                <a:solidFill>
                  <a:srgbClr val="C00000"/>
                </a:solidFill>
                <a:latin typeface="ShellyAllegroC" pitchFamily="2" charset="0"/>
                <a:ea typeface="+mn-ea"/>
                <a:cs typeface="Calibri" pitchFamily="34" charset="0"/>
              </a:rPr>
              <a:t>                  </a:t>
            </a:r>
            <a:r>
              <a:rPr lang="ru-RU" sz="3600" dirty="0">
                <a:solidFill>
                  <a:srgbClr val="C00000"/>
                </a:solidFill>
                <a:latin typeface="ShellyAllegroC" pitchFamily="2" charset="0"/>
                <a:ea typeface="+mn-ea"/>
                <a:cs typeface="Calibri" pitchFamily="34" charset="0"/>
              </a:rPr>
              <a:t/>
            </a:r>
            <a:br>
              <a:rPr lang="ru-RU" sz="3600" dirty="0">
                <a:solidFill>
                  <a:srgbClr val="C00000"/>
                </a:solidFill>
                <a:latin typeface="ShellyAllegroC" pitchFamily="2" charset="0"/>
                <a:ea typeface="+mn-ea"/>
                <a:cs typeface="Calibri" pitchFamily="34" charset="0"/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700808"/>
            <a:ext cx="8229600" cy="4525963"/>
          </a:xfrm>
        </p:spPr>
        <p:txBody>
          <a:bodyPr/>
          <a:lstStyle/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Вислів я 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вважаю гаслом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інтерактивного 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навчання  у вивченні іноземної мови, </a:t>
            </a:r>
            <a:endParaRPr lang="uk-UA" i="1" dirty="0" smtClean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Times New Roman"/>
            </a:endParaRPr>
          </a:p>
          <a:p>
            <a:pPr marL="0" indent="0" algn="ctr">
              <a:lnSpc>
                <a:spcPct val="150000"/>
              </a:lnSpc>
              <a:spcAft>
                <a:spcPts val="0"/>
              </a:spcAft>
              <a:buNone/>
            </a:pP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суть 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якого полягає в тому, що навчальний </a:t>
            </a:r>
            <a:r>
              <a:rPr lang="uk-UA" i="1" dirty="0" smtClean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процес відбувається </a:t>
            </a:r>
            <a:r>
              <a:rPr lang="uk-UA" i="1" dirty="0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за умови постійної, активної взаємодії всіх учнів.</a:t>
            </a:r>
            <a:endParaRPr lang="uk-UA" sz="2800" i="1" dirty="0">
              <a:solidFill>
                <a:schemeClr val="accent4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/>
              <a:ea typeface="Times New Roman"/>
            </a:endParaRPr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3964712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0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184558"/>
            <a:ext cx="8565638" cy="3096344"/>
          </a:xfrm>
        </p:spPr>
        <p:txBody>
          <a:bodyPr/>
          <a:lstStyle/>
          <a:p>
            <a:pPr algn="l">
              <a:lnSpc>
                <a:spcPct val="150000"/>
              </a:lnSpc>
              <a:spcAft>
                <a:spcPts val="0"/>
              </a:spcAft>
            </a:pPr>
            <a:r>
              <a:rPr lang="uk-UA" sz="2000" dirty="0" smtClean="0">
                <a:ea typeface="Times New Roman"/>
              </a:rPr>
              <a:t>                 </a:t>
            </a:r>
            <a:r>
              <a:rPr lang="uk-UA" sz="2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Використання прийомів </a:t>
            </a:r>
            <a:r>
              <a:rPr lang="uk-UA" sz="240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навчання, </a:t>
            </a:r>
            <a:r>
              <a:rPr lang="uk-UA" sz="2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які </a:t>
            </a:r>
            <a:r>
              <a:rPr lang="uk-UA" sz="240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сприяють </a:t>
            </a:r>
            <a:r>
              <a:rPr lang="uk-UA" sz="2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uk-UA" sz="2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uk-UA" sz="2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 підтриманню </a:t>
            </a:r>
            <a:r>
              <a:rPr lang="uk-UA" sz="240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інтересу учнів до </a:t>
            </a:r>
            <a:r>
              <a:rPr lang="uk-UA" sz="2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англійської </a:t>
            </a:r>
            <a:r>
              <a:rPr lang="uk-UA" sz="240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мови, </a:t>
            </a:r>
            <a:r>
              <a:rPr lang="uk-UA" sz="2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uk-UA" sz="2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uk-UA" sz="2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 допомагають </a:t>
            </a:r>
            <a:r>
              <a:rPr lang="uk-UA" sz="240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залучити всіх учнів до </a:t>
            </a:r>
            <a:r>
              <a:rPr lang="uk-UA" sz="2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мовленнєвої діяльності</a:t>
            </a:r>
            <a:r>
              <a:rPr lang="uk-UA" sz="240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, </a:t>
            </a:r>
            <a:r>
              <a:rPr lang="uk-UA" sz="2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uk-UA" sz="2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uk-UA" sz="2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  підвищувати </a:t>
            </a:r>
            <a:r>
              <a:rPr lang="uk-UA" sz="240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>ефективність уроку.  </a:t>
            </a:r>
            <a:r>
              <a:rPr lang="uk-UA" sz="2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  <a:t/>
            </a:r>
            <a:br>
              <a:rPr lang="uk-UA" sz="24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Times New Roman"/>
              </a:rPr>
            </a:br>
            <a:r>
              <a:rPr lang="uk-UA" sz="2400" dirty="0" smtClean="0">
                <a:latin typeface="+mn-lt"/>
                <a:ea typeface="Times New Roman"/>
              </a:rPr>
              <a:t>                         </a:t>
            </a:r>
            <a:r>
              <a:rPr lang="uk-UA" sz="28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До </a:t>
            </a:r>
            <a:r>
              <a:rPr lang="uk-UA" sz="28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таких прийомів належать</a:t>
            </a:r>
            <a:r>
              <a:rPr lang="uk-UA" sz="28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:</a:t>
            </a:r>
            <a:endParaRPr lang="uk-UA" sz="2800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103214" y="476672"/>
            <a:ext cx="4937570" cy="70788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40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Реалізація досвіду</a:t>
            </a:r>
            <a:endParaRPr lang="uk-UA" sz="40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Овал 4"/>
          <p:cNvSpPr/>
          <p:nvPr/>
        </p:nvSpPr>
        <p:spPr>
          <a:xfrm>
            <a:off x="715529" y="4876115"/>
            <a:ext cx="1213376" cy="1163205"/>
          </a:xfrm>
          <a:prstGeom prst="rect">
            <a:avLst/>
          </a:prstGeom>
          <a:scene3d>
            <a:camera prst="orthographicFront"/>
            <a:lightRig rig="flat" dir="t"/>
          </a:scene3d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7780" tIns="17780" rIns="17780" bIns="17780" numCol="1" spcCol="1270" anchor="ctr" anchorCtr="0">
            <a:noAutofit/>
          </a:bodyPr>
          <a:lstStyle/>
          <a:p>
            <a:pPr lvl="0" algn="ctr" defTabSz="6223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uk-UA" sz="2000" i="1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0" name="AutoShape 7"/>
          <p:cNvSpPr>
            <a:spLocks noChangeArrowheads="1"/>
          </p:cNvSpPr>
          <p:nvPr/>
        </p:nvSpPr>
        <p:spPr bwMode="auto">
          <a:xfrm rot="7759779">
            <a:off x="1513734" y="4319875"/>
            <a:ext cx="639919" cy="144463"/>
          </a:xfrm>
          <a:prstGeom prst="rightArrow">
            <a:avLst>
              <a:gd name="adj1" fmla="val 35167"/>
              <a:gd name="adj2" fmla="val 12104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1" name="AutoShape 7"/>
          <p:cNvSpPr>
            <a:spLocks noChangeArrowheads="1"/>
          </p:cNvSpPr>
          <p:nvPr/>
        </p:nvSpPr>
        <p:spPr bwMode="auto">
          <a:xfrm rot="5400000">
            <a:off x="3259818" y="4374422"/>
            <a:ext cx="595146" cy="144463"/>
          </a:xfrm>
          <a:prstGeom prst="rightArrow">
            <a:avLst>
              <a:gd name="adj1" fmla="val 35167"/>
              <a:gd name="adj2" fmla="val 12104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2" name="AutoShape 7"/>
          <p:cNvSpPr>
            <a:spLocks noChangeArrowheads="1"/>
          </p:cNvSpPr>
          <p:nvPr/>
        </p:nvSpPr>
        <p:spPr bwMode="auto">
          <a:xfrm rot="5400000">
            <a:off x="5061756" y="4357058"/>
            <a:ext cx="629876" cy="144463"/>
          </a:xfrm>
          <a:prstGeom prst="rightArrow">
            <a:avLst>
              <a:gd name="adj1" fmla="val 35167"/>
              <a:gd name="adj2" fmla="val 12104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3" name="AutoShape 7"/>
          <p:cNvSpPr>
            <a:spLocks noChangeArrowheads="1"/>
          </p:cNvSpPr>
          <p:nvPr/>
        </p:nvSpPr>
        <p:spPr bwMode="auto">
          <a:xfrm rot="3934977">
            <a:off x="6947450" y="4319125"/>
            <a:ext cx="633849" cy="145962"/>
          </a:xfrm>
          <a:prstGeom prst="rightArrow">
            <a:avLst>
              <a:gd name="adj1" fmla="val 35167"/>
              <a:gd name="adj2" fmla="val 12104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4" name="AutoShape 14"/>
          <p:cNvSpPr>
            <a:spLocks noChangeArrowheads="1"/>
          </p:cNvSpPr>
          <p:nvPr/>
        </p:nvSpPr>
        <p:spPr bwMode="auto">
          <a:xfrm>
            <a:off x="672592" y="4793513"/>
            <a:ext cx="1639092" cy="1189353"/>
          </a:xfrm>
          <a:prstGeom prst="roundRect">
            <a:avLst>
              <a:gd name="adj" fmla="val 13745"/>
            </a:avLst>
          </a:prstGeom>
          <a:gradFill rotWithShape="0">
            <a:gsLst>
              <a:gs pos="0">
                <a:srgbClr val="FFFF99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2000" dirty="0">
                <a:solidFill>
                  <a:schemeClr val="tx1"/>
                </a:solidFill>
                <a:latin typeface="Cambria Math" pitchFamily="18" charset="0"/>
              </a:rPr>
              <a:t>навчальні </a:t>
            </a:r>
          </a:p>
          <a:p>
            <a:pPr algn="ctr"/>
            <a:r>
              <a:rPr lang="uk-UA" altLang="ru-RU" sz="2000" dirty="0">
                <a:solidFill>
                  <a:schemeClr val="tx1"/>
                </a:solidFill>
                <a:latin typeface="Cambria Math" pitchFamily="18" charset="0"/>
              </a:rPr>
              <a:t>ситуації</a:t>
            </a:r>
            <a:endParaRPr lang="ru-RU" altLang="ru-RU" sz="20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25" name="AutoShape 13"/>
          <p:cNvSpPr>
            <a:spLocks noChangeArrowheads="1"/>
          </p:cNvSpPr>
          <p:nvPr/>
        </p:nvSpPr>
        <p:spPr bwMode="auto">
          <a:xfrm>
            <a:off x="2660081" y="4941168"/>
            <a:ext cx="1679178" cy="1241905"/>
          </a:xfrm>
          <a:prstGeom prst="roundRect">
            <a:avLst>
              <a:gd name="adj" fmla="val 13745"/>
            </a:avLst>
          </a:prstGeom>
          <a:gradFill rotWithShape="0">
            <a:gsLst>
              <a:gs pos="0">
                <a:srgbClr val="E6FF00"/>
              </a:gs>
              <a:gs pos="100000">
                <a:srgbClr val="FF6633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2000" dirty="0">
                <a:solidFill>
                  <a:schemeClr val="tx1"/>
                </a:solidFill>
                <a:latin typeface="Cambria Math" pitchFamily="18" charset="0"/>
              </a:rPr>
              <a:t>мовна </a:t>
            </a:r>
          </a:p>
          <a:p>
            <a:pPr algn="ctr"/>
            <a:r>
              <a:rPr lang="uk-UA" altLang="ru-RU" sz="2000" dirty="0">
                <a:solidFill>
                  <a:schemeClr val="tx1"/>
                </a:solidFill>
                <a:latin typeface="Cambria Math" pitchFamily="18" charset="0"/>
              </a:rPr>
              <a:t>зарядка</a:t>
            </a:r>
            <a:endParaRPr lang="ru-RU" altLang="ru-RU" sz="20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26" name="AutoShape 12"/>
          <p:cNvSpPr>
            <a:spLocks noChangeArrowheads="1"/>
          </p:cNvSpPr>
          <p:nvPr/>
        </p:nvSpPr>
        <p:spPr bwMode="auto">
          <a:xfrm>
            <a:off x="4597661" y="4941168"/>
            <a:ext cx="1702531" cy="1238638"/>
          </a:xfrm>
          <a:prstGeom prst="roundRect">
            <a:avLst>
              <a:gd name="adj" fmla="val 13745"/>
            </a:avLst>
          </a:prstGeom>
          <a:gradFill rotWithShape="0">
            <a:gsLst>
              <a:gs pos="0">
                <a:srgbClr val="FFFFFF"/>
              </a:gs>
              <a:gs pos="100000">
                <a:srgbClr val="FF00FF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2000" dirty="0">
                <a:solidFill>
                  <a:schemeClr val="tx1"/>
                </a:solidFill>
                <a:latin typeface="Cambria Math" pitchFamily="18" charset="0"/>
              </a:rPr>
              <a:t>ігри, </a:t>
            </a:r>
          </a:p>
          <a:p>
            <a:pPr algn="ctr"/>
            <a:r>
              <a:rPr lang="uk-UA" altLang="ru-RU" sz="2000" dirty="0">
                <a:solidFill>
                  <a:schemeClr val="tx1"/>
                </a:solidFill>
                <a:latin typeface="Cambria Math" pitchFamily="18" charset="0"/>
              </a:rPr>
              <a:t>у тому числі</a:t>
            </a:r>
          </a:p>
          <a:p>
            <a:pPr algn="ctr"/>
            <a:r>
              <a:rPr lang="uk-UA" altLang="ru-RU" sz="2000" dirty="0">
                <a:solidFill>
                  <a:schemeClr val="tx1"/>
                </a:solidFill>
                <a:latin typeface="Cambria Math" pitchFamily="18" charset="0"/>
              </a:rPr>
              <a:t>рольові</a:t>
            </a:r>
            <a:endParaRPr lang="ru-RU" altLang="ru-RU" sz="2000" dirty="0">
              <a:solidFill>
                <a:schemeClr val="tx1"/>
              </a:solidFill>
              <a:latin typeface="Cambria Math" pitchFamily="18" charset="0"/>
            </a:endParaRPr>
          </a:p>
        </p:txBody>
      </p:sp>
      <p:sp>
        <p:nvSpPr>
          <p:cNvPr id="27" name="AutoShape 11"/>
          <p:cNvSpPr>
            <a:spLocks noChangeArrowheads="1"/>
          </p:cNvSpPr>
          <p:nvPr/>
        </p:nvSpPr>
        <p:spPr bwMode="auto">
          <a:xfrm>
            <a:off x="6592308" y="4744228"/>
            <a:ext cx="1652099" cy="1238638"/>
          </a:xfrm>
          <a:prstGeom prst="roundRect">
            <a:avLst>
              <a:gd name="adj" fmla="val 13745"/>
            </a:avLst>
          </a:prstGeom>
          <a:gradFill rotWithShape="0">
            <a:gsLst>
              <a:gs pos="0">
                <a:srgbClr val="FFFFFF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ln w="38160">
            <a:solidFill>
              <a:srgbClr val="FFFFFF"/>
            </a:solidFill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uk-UA" altLang="ru-RU" sz="2000" dirty="0">
                <a:solidFill>
                  <a:schemeClr val="tx1"/>
                </a:solidFill>
                <a:latin typeface="Cambria Math" pitchFamily="18" charset="0"/>
              </a:rPr>
              <a:t>метод</a:t>
            </a:r>
          </a:p>
          <a:p>
            <a:pPr algn="ctr"/>
            <a:r>
              <a:rPr lang="uk-UA" altLang="ru-RU" sz="2000" dirty="0">
                <a:solidFill>
                  <a:schemeClr val="tx1"/>
                </a:solidFill>
                <a:latin typeface="Cambria Math" pitchFamily="18" charset="0"/>
              </a:rPr>
              <a:t>проектів</a:t>
            </a:r>
          </a:p>
        </p:txBody>
      </p:sp>
    </p:spTree>
    <p:extLst>
      <p:ext uri="{BB962C8B-B14F-4D97-AF65-F5344CB8AC3E}">
        <p14:creationId xmlns:p14="http://schemas.microsoft.com/office/powerpoint/2010/main" val="9109330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5000"/>
                            </p:stCondLst>
                            <p:childTnLst>
                              <p:par>
                                <p:cTn id="2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6000"/>
                            </p:stCondLst>
                            <p:childTnLst>
                              <p:par>
                                <p:cTn id="3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/>
      <p:bldP spid="24" grpId="0" animBg="1"/>
      <p:bldP spid="25" grpId="0" animBg="1"/>
      <p:bldP spid="26" grpId="0" animBg="1"/>
      <p:bldP spid="2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332656"/>
            <a:ext cx="8229600" cy="5976664"/>
          </a:xfrm>
        </p:spPr>
        <p:txBody>
          <a:bodyPr/>
          <a:lstStyle/>
          <a:p>
            <a:pPr algn="l"/>
            <a:r>
              <a:rPr lang="uk-UA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 pitchFamily="34" charset="0"/>
              </a:rPr>
              <a:t>              Найбільш</a:t>
            </a:r>
            <a:r>
              <a:rPr lang="uk-UA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ефективною формою </a:t>
            </a:r>
            <a:br>
              <a:rPr lang="uk-UA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</a:br>
            <a:r>
              <a:rPr lang="uk-UA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libri" pitchFamily="34" charset="0"/>
                <a:ea typeface="+mn-ea"/>
                <a:cs typeface="Calibri" pitchFamily="34" charset="0"/>
              </a:rPr>
              <a:t>            активного навчання  вважаю  </a:t>
            </a:r>
            <a:r>
              <a:rPr lang="uk-UA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 pitchFamily="34" charset="0"/>
              </a:rPr>
              <a:t>гру</a:t>
            </a:r>
            <a:br>
              <a:rPr lang="uk-UA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 pitchFamily="34" charset="0"/>
              </a:rPr>
            </a:br>
            <a:r>
              <a:rPr lang="uk-UA" sz="32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 pitchFamily="34" charset="0"/>
              </a:rPr>
              <a:t/>
            </a:r>
            <a:br>
              <a:rPr lang="uk-UA" sz="32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 pitchFamily="34" charset="0"/>
              </a:rPr>
            </a:br>
            <a:r>
              <a:rPr lang="uk-UA" sz="3200" b="1" i="1" dirty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 pitchFamily="34" charset="0"/>
              </a:rPr>
              <a:t> </a:t>
            </a:r>
            <a:r>
              <a:rPr lang="uk-UA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 pitchFamily="34" charset="0"/>
              </a:rPr>
              <a:t>                             </a:t>
            </a:r>
            <a:br>
              <a:rPr lang="uk-UA" sz="3200" b="1" i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Calibri" pitchFamily="34" charset="0"/>
              </a:rPr>
            </a:br>
            <a:endParaRPr lang="uk-UA" sz="32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83" name="Oval 29"/>
          <p:cNvSpPr>
            <a:spLocks noChangeArrowheads="1"/>
          </p:cNvSpPr>
          <p:nvPr/>
        </p:nvSpPr>
        <p:spPr bwMode="auto">
          <a:xfrm>
            <a:off x="3707904" y="2571750"/>
            <a:ext cx="1296144" cy="1361306"/>
          </a:xfrm>
          <a:prstGeom prst="ellipse">
            <a:avLst/>
          </a:prstGeom>
          <a:gradFill rotWithShape="0">
            <a:gsLst>
              <a:gs pos="0">
                <a:srgbClr val="9351C9"/>
              </a:gs>
              <a:gs pos="50000">
                <a:srgbClr val="4F2B6C"/>
              </a:gs>
              <a:gs pos="100000">
                <a:srgbClr val="9351C9"/>
              </a:gs>
            </a:gsLst>
            <a:lin ang="81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altLang="ru-RU" sz="1800" b="0" i="0" u="none" strike="noStrike" kern="0" cap="none" spc="0" normalizeH="0" baseline="0" noProof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4" name="Oval 30"/>
          <p:cNvSpPr>
            <a:spLocks noChangeArrowheads="1"/>
          </p:cNvSpPr>
          <p:nvPr/>
        </p:nvSpPr>
        <p:spPr bwMode="auto">
          <a:xfrm>
            <a:off x="3563888" y="2482329"/>
            <a:ext cx="1512168" cy="1522735"/>
          </a:xfrm>
          <a:prstGeom prst="ellipse">
            <a:avLst/>
          </a:prstGeom>
          <a:gradFill rotWithShape="0">
            <a:gsLst>
              <a:gs pos="0">
                <a:srgbClr val="5D337F"/>
              </a:gs>
              <a:gs pos="100000">
                <a:srgbClr val="9351C9">
                  <a:alpha val="0"/>
                </a:srgbClr>
              </a:gs>
            </a:gsLst>
            <a:lin ang="135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4800" b="0" i="1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LnTx/>
                <a:uFillTx/>
              </a:rPr>
              <a:t>Гра</a:t>
            </a:r>
            <a:endParaRPr kumimoji="0" lang="ru-RU" altLang="ru-RU" sz="4800" b="0" i="1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LnTx/>
              <a:uFillTx/>
            </a:endParaRPr>
          </a:p>
        </p:txBody>
      </p:sp>
      <p:sp>
        <p:nvSpPr>
          <p:cNvPr id="102" name="Пятно 1 101"/>
          <p:cNvSpPr/>
          <p:nvPr/>
        </p:nvSpPr>
        <p:spPr>
          <a:xfrm>
            <a:off x="611560" y="1340768"/>
            <a:ext cx="2688040" cy="1512167"/>
          </a:xfrm>
          <a:prstGeom prst="irregularSeal1">
            <a:avLst/>
          </a:prstGeom>
          <a:solidFill>
            <a:srgbClr val="FFC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altLang="ru-RU" sz="2800" i="1" kern="0" dirty="0">
                <a:solidFill>
                  <a:srgbClr val="000000"/>
                </a:solidFill>
                <a:latin typeface="Comic Sans MS" pitchFamily="66" charset="0"/>
              </a:rPr>
              <a:t>навчає</a:t>
            </a:r>
            <a:endParaRPr lang="ru-RU" altLang="ru-RU" sz="2800" i="1" kern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2" name="Пятно 1 31"/>
          <p:cNvSpPr/>
          <p:nvPr/>
        </p:nvSpPr>
        <p:spPr>
          <a:xfrm>
            <a:off x="179512" y="2852936"/>
            <a:ext cx="2895610" cy="1482874"/>
          </a:xfrm>
          <a:prstGeom prst="irregularSeal1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altLang="ru-RU" sz="2800" kern="0" dirty="0" smtClean="0">
                <a:solidFill>
                  <a:srgbClr val="000000"/>
                </a:solidFill>
                <a:latin typeface="Comic Sans MS" pitchFamily="66" charset="0"/>
              </a:rPr>
              <a:t>виховує</a:t>
            </a:r>
            <a:endParaRPr lang="ru-RU" altLang="ru-RU" sz="2800" kern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3" name="Пятно 1 32"/>
          <p:cNvSpPr/>
          <p:nvPr/>
        </p:nvSpPr>
        <p:spPr>
          <a:xfrm rot="282089">
            <a:off x="959278" y="4700272"/>
            <a:ext cx="3112713" cy="1584176"/>
          </a:xfrm>
          <a:prstGeom prst="irregularSeal1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altLang="ru-RU" sz="2800" kern="0" dirty="0">
                <a:solidFill>
                  <a:srgbClr val="000000"/>
                </a:solidFill>
                <a:latin typeface="Comic Sans MS" pitchFamily="66" charset="0"/>
              </a:rPr>
              <a:t>розвиває</a:t>
            </a:r>
            <a:endParaRPr lang="ru-RU" altLang="ru-RU" sz="2800" kern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4" name="Пятно 1 33"/>
          <p:cNvSpPr/>
          <p:nvPr/>
        </p:nvSpPr>
        <p:spPr>
          <a:xfrm>
            <a:off x="4692882" y="4516486"/>
            <a:ext cx="3816424" cy="1701040"/>
          </a:xfrm>
          <a:prstGeom prst="irregularSeal1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altLang="ru-RU" sz="2800" dirty="0">
                <a:solidFill>
                  <a:schemeClr val="tx1"/>
                </a:solidFill>
                <a:latin typeface="Comic Sans MS" pitchFamily="66" charset="0"/>
              </a:rPr>
              <a:t>дає </a:t>
            </a:r>
          </a:p>
          <a:p>
            <a:pPr algn="ctr"/>
            <a:r>
              <a:rPr lang="uk-UA" altLang="ru-RU" sz="2800" dirty="0">
                <a:solidFill>
                  <a:schemeClr val="tx1"/>
                </a:solidFill>
                <a:latin typeface="Comic Sans MS" pitchFamily="66" charset="0"/>
              </a:rPr>
              <a:t>відпочинок</a:t>
            </a:r>
            <a:endParaRPr lang="ru-RU" altLang="ru-RU" sz="2800" dirty="0">
              <a:solidFill>
                <a:schemeClr val="tx1"/>
              </a:solidFill>
              <a:latin typeface="Comic Sans MS" pitchFamily="66" charset="0"/>
            </a:endParaRPr>
          </a:p>
        </p:txBody>
      </p:sp>
      <p:sp>
        <p:nvSpPr>
          <p:cNvPr id="36" name="Пятно 1 35"/>
          <p:cNvSpPr/>
          <p:nvPr/>
        </p:nvSpPr>
        <p:spPr>
          <a:xfrm rot="21277210">
            <a:off x="5566787" y="2852935"/>
            <a:ext cx="3168352" cy="1482874"/>
          </a:xfrm>
          <a:prstGeom prst="irregularSeal1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altLang="ru-RU" sz="2800" kern="0" dirty="0" smtClean="0">
                <a:solidFill>
                  <a:srgbClr val="000000"/>
                </a:solidFill>
                <a:latin typeface="Comic Sans MS" pitchFamily="66" charset="0"/>
              </a:rPr>
              <a:t>розважає</a:t>
            </a:r>
            <a:endParaRPr lang="ru-RU" altLang="ru-RU" sz="2800" kern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39" name="Пятно 1 38"/>
          <p:cNvSpPr/>
          <p:nvPr/>
        </p:nvSpPr>
        <p:spPr>
          <a:xfrm>
            <a:off x="5351916" y="1316823"/>
            <a:ext cx="3540564" cy="1536113"/>
          </a:xfrm>
          <a:prstGeom prst="irregularSeal1">
            <a:avLst/>
          </a:prstGeom>
          <a:solidFill>
            <a:schemeClr val="accent4">
              <a:lumMod val="40000"/>
              <a:lumOff val="6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>
              <a:defRPr/>
            </a:pPr>
            <a:r>
              <a:rPr lang="uk-UA" altLang="ru-RU" sz="2800" kern="0" dirty="0" smtClean="0">
                <a:solidFill>
                  <a:srgbClr val="000000"/>
                </a:solidFill>
                <a:latin typeface="Comic Sans MS" pitchFamily="66" charset="0"/>
              </a:rPr>
              <a:t>соціалізує</a:t>
            </a:r>
            <a:endParaRPr lang="ru-RU" altLang="ru-RU" sz="2800" kern="0" dirty="0">
              <a:solidFill>
                <a:srgbClr val="000000"/>
              </a:solidFill>
              <a:latin typeface="Comic Sans MS" pitchFamily="66" charset="0"/>
            </a:endParaRPr>
          </a:p>
        </p:txBody>
      </p:sp>
      <p:sp>
        <p:nvSpPr>
          <p:cNvPr id="40" name="AutoShape 7"/>
          <p:cNvSpPr>
            <a:spLocks noChangeArrowheads="1"/>
          </p:cNvSpPr>
          <p:nvPr/>
        </p:nvSpPr>
        <p:spPr bwMode="auto">
          <a:xfrm rot="12851466">
            <a:off x="3132088" y="2235625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1" name="AutoShape 7"/>
          <p:cNvSpPr>
            <a:spLocks noChangeArrowheads="1"/>
          </p:cNvSpPr>
          <p:nvPr/>
        </p:nvSpPr>
        <p:spPr bwMode="auto">
          <a:xfrm rot="10800000">
            <a:off x="2822574" y="3449910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2" name="AutoShape 7"/>
          <p:cNvSpPr>
            <a:spLocks noChangeArrowheads="1"/>
          </p:cNvSpPr>
          <p:nvPr/>
        </p:nvSpPr>
        <p:spPr bwMode="auto">
          <a:xfrm rot="7672701">
            <a:off x="3464368" y="4263355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3" name="AutoShape 7"/>
          <p:cNvSpPr>
            <a:spLocks noChangeArrowheads="1"/>
          </p:cNvSpPr>
          <p:nvPr/>
        </p:nvSpPr>
        <p:spPr bwMode="auto">
          <a:xfrm rot="19904460">
            <a:off x="4692729" y="2199968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4" name="AutoShape 7"/>
          <p:cNvSpPr>
            <a:spLocks noChangeArrowheads="1"/>
          </p:cNvSpPr>
          <p:nvPr/>
        </p:nvSpPr>
        <p:spPr bwMode="auto">
          <a:xfrm rot="296678">
            <a:off x="5079166" y="3268767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45" name="AutoShape 7"/>
          <p:cNvSpPr>
            <a:spLocks noChangeArrowheads="1"/>
          </p:cNvSpPr>
          <p:nvPr/>
        </p:nvSpPr>
        <p:spPr bwMode="auto">
          <a:xfrm rot="2914363">
            <a:off x="4747705" y="4011561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8325107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8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5" dur="1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9" dur="1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3" dur="1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7500"/>
                            </p:stCondLst>
                            <p:childTnLst>
                              <p:par>
                                <p:cTn id="2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7" dur="1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9000"/>
                            </p:stCondLst>
                            <p:childTnLst>
                              <p:par>
                                <p:cTn id="29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1" dur="1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10500"/>
                            </p:stCondLst>
                            <p:childTnLst>
                              <p:par>
                                <p:cTn id="33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5" dur="1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84" grpId="0" animBg="1"/>
      <p:bldP spid="102" grpId="0" animBg="1"/>
      <p:bldP spid="32" grpId="0" animBg="1"/>
      <p:bldP spid="33" grpId="0" animBg="1"/>
      <p:bldP spid="34" grpId="0" animBg="1"/>
      <p:bldP spid="36" grpId="0" animBg="1"/>
      <p:bldP spid="39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39552" y="-171400"/>
            <a:ext cx="8229600" cy="1143000"/>
          </a:xfrm>
        </p:spPr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r>
              <a:rPr lang="uk-UA" dirty="0"/>
              <a:t/>
            </a:r>
            <a:br>
              <a:rPr lang="uk-UA" dirty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980728"/>
            <a:ext cx="8229600" cy="4525963"/>
          </a:xfrm>
        </p:spPr>
        <p:txBody>
          <a:bodyPr/>
          <a:lstStyle/>
          <a:p>
            <a:pPr marL="0" lvl="0" indent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en-US" altLang="ru-RU" sz="36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MS Gothic" charset="-128"/>
              </a:rPr>
              <a:t>“</a:t>
            </a:r>
            <a:r>
              <a:rPr lang="uk-UA" altLang="ru-RU" sz="3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MS Gothic" charset="-128"/>
              </a:rPr>
              <a:t>Без гри немає і не може бути повноцінного розумового розвитку. Гра — це величезне світле вікно, через яке в духовний світ дитини вливається живлющий потік уявлень, понять про навколишній світ. Гра — це іскра, що запалює вогник допитливості</a:t>
            </a:r>
            <a:r>
              <a:rPr lang="en-US" altLang="ru-RU" sz="3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MS Gothic" charset="-128"/>
              </a:rPr>
              <a:t>”.</a:t>
            </a:r>
            <a:endParaRPr lang="uk-UA" altLang="ru-RU" sz="3600" b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  <a:ea typeface="MS Gothic" charset="-128"/>
            </a:endParaRPr>
          </a:p>
          <a:p>
            <a:pPr marL="0" lvl="0" indent="0" defTabSz="449263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  <a:buNone/>
            </a:pPr>
            <a:r>
              <a:rPr lang="uk-UA" altLang="ru-RU" sz="4000" dirty="0" smtClean="0">
                <a:solidFill>
                  <a:srgbClr val="990033"/>
                </a:solidFill>
                <a:latin typeface="Gabriola" panose="04040605051002020D02" pitchFamily="82" charset="0"/>
                <a:ea typeface="MS Gothic" charset="-128"/>
              </a:rPr>
              <a:t>                                              </a:t>
            </a:r>
            <a:r>
              <a:rPr lang="uk-UA" altLang="ru-RU" sz="3600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  <a:ea typeface="MS Gothic" charset="-128"/>
              </a:rPr>
              <a:t>В.О.Сухомлинський</a:t>
            </a:r>
            <a:endParaRPr lang="uk-UA" sz="3600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Gabriola" panose="04040605051002020D02" pitchFamily="82" charset="0"/>
            </a:endParaRPr>
          </a:p>
        </p:txBody>
      </p:sp>
      <p:pic>
        <p:nvPicPr>
          <p:cNvPr id="4" name="Рисунок 3" descr="C:\Users\Натали\Desktop\Натка 2013-2014\план роботи 2013-2014\картнки на вересень\LOGO.pn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77072"/>
            <a:ext cx="4104456" cy="23762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extLst>
      <p:ext uri="{BB962C8B-B14F-4D97-AF65-F5344CB8AC3E}">
        <p14:creationId xmlns:p14="http://schemas.microsoft.com/office/powerpoint/2010/main" val="390073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Реалізація досвіду</a:t>
            </a:r>
            <a: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5328592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Використання </a:t>
            </a:r>
            <a:r>
              <a:rPr lang="uk-UA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рольової гри в процесі навчання діалогічного мовлення</a:t>
            </a:r>
          </a:p>
          <a:p>
            <a:pPr marL="0" indent="0" algn="ctr">
              <a:buNone/>
            </a:pPr>
            <a:endParaRPr lang="uk-UA" i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uk-UA" i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uk-UA" i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uk-UA" i="1" dirty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uk-UA" sz="2200" b="1" i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endParaRPr lang="uk-UA" sz="2200" b="1" i="1" dirty="0" smtClean="0">
              <a:solidFill>
                <a:srgbClr val="80008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 algn="ctr">
              <a:buNone/>
            </a:pPr>
            <a:r>
              <a:rPr lang="uk-UA" sz="2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Рольова гра</a:t>
            </a:r>
            <a:r>
              <a:rPr lang="uk-UA" sz="22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—це виконання учнями ролей,заданих певними</a:t>
            </a:r>
          </a:p>
          <a:p>
            <a:pPr marL="0" indent="0" algn="ctr">
              <a:buNone/>
            </a:pPr>
            <a:r>
              <a:rPr lang="uk-UA" sz="2200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</a:t>
            </a:r>
            <a:r>
              <a:rPr lang="uk-UA" sz="22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итуаціями, які вимагають використання особливої поведінки та відповідної лексики</a:t>
            </a:r>
            <a:r>
              <a:rPr lang="uk-UA" sz="24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</a:t>
            </a:r>
            <a:endParaRPr lang="uk-UA" sz="2400" dirty="0">
              <a:solidFill>
                <a:srgbClr val="990033"/>
              </a:solidFill>
            </a:endParaRPr>
          </a:p>
        </p:txBody>
      </p:sp>
      <p:pic>
        <p:nvPicPr>
          <p:cNvPr id="4" name="Рисунок 3" descr="D:\відео\IMAG1348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887" b="13447"/>
          <a:stretch/>
        </p:blipFill>
        <p:spPr bwMode="auto">
          <a:xfrm rot="21269133">
            <a:off x="1889051" y="2204864"/>
            <a:ext cx="2422538" cy="316835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C:\Users\Сімя\Desktop\VIDEO0088[18-33-15].JPG"/>
          <p:cNvPicPr/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3334" r="33332"/>
          <a:stretch/>
        </p:blipFill>
        <p:spPr bwMode="auto">
          <a:xfrm rot="287893">
            <a:off x="5364088" y="2144476"/>
            <a:ext cx="2232248" cy="3228739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32025194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4500"/>
                            </p:stCondLst>
                            <p:childTnLst>
                              <p:par>
                                <p:cTn id="17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6000"/>
                            </p:stCondLst>
                            <p:childTnLst>
                              <p:par>
                                <p:cTn id="21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35"/>
            <a:ext cx="8229600" cy="1143000"/>
          </a:xfrm>
        </p:spPr>
        <p:txBody>
          <a:bodyPr/>
          <a:lstStyle/>
          <a:p>
            <a:pPr lvl="0">
              <a:spcBef>
                <a:spcPct val="20000"/>
              </a:spcBef>
            </a:pPr>
            <a:r>
              <a:rPr lang="uk-UA" sz="32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n-cs"/>
              </a:rPr>
              <a:t/>
            </a:r>
            <a:br>
              <a:rPr lang="uk-UA" sz="3200" i="1" dirty="0" smtClean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n-cs"/>
              </a:rPr>
            </a:br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Реалізація досвіду</a:t>
            </a:r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r>
              <a:rPr lang="uk-UA" sz="32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n-cs"/>
              </a:rPr>
              <a:t>Використання гри </a:t>
            </a:r>
            <a:r>
              <a:rPr lang="en-US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n-cs"/>
              </a:rPr>
              <a:t>“Find the Right Person”</a:t>
            </a:r>
            <a:r>
              <a:rPr lang="uk-UA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n-cs"/>
              </a:rPr>
              <a:t/>
            </a:r>
            <a:br>
              <a:rPr lang="uk-UA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n-cs"/>
              </a:rPr>
            </a:br>
            <a:r>
              <a:rPr lang="uk-UA" sz="32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n-cs"/>
              </a:rPr>
              <a:t>з використанням інтерактивного методу «Карусель»,</a:t>
            </a:r>
            <a:r>
              <a:rPr lang="en-US" sz="32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n-cs"/>
              </a:rPr>
              <a:t> </a:t>
            </a:r>
            <a:r>
              <a:rPr lang="en-US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n-cs"/>
              </a:rPr>
              <a:t>“Snowball”</a:t>
            </a:r>
            <a:r>
              <a:rPr lang="uk-UA" sz="32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n-cs"/>
              </a:rPr>
              <a:t> </a:t>
            </a:r>
            <a:r>
              <a:rPr lang="uk-UA" sz="32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n-cs"/>
              </a:rPr>
              <a:t>у мовній зарядці</a:t>
            </a:r>
            <a:r>
              <a:rPr lang="en-US" sz="32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n-cs"/>
              </a:rPr>
              <a:t/>
            </a:r>
            <a:br>
              <a:rPr lang="en-US" sz="32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n-cs"/>
              </a:rPr>
            </a:br>
            <a:r>
              <a:rPr lang="uk-UA" sz="320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n-cs"/>
              </a:rPr>
              <a:t/>
            </a:r>
            <a:br>
              <a:rPr lang="uk-UA" sz="3200" i="1" dirty="0">
                <a:solidFill>
                  <a:srgbClr val="80008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n-cs"/>
              </a:rPr>
            </a:br>
            <a:endParaRPr lang="uk-UA" dirty="0"/>
          </a:p>
        </p:txBody>
      </p:sp>
      <p:pic>
        <p:nvPicPr>
          <p:cNvPr id="3" name="Рисунок 2" descr="D:\фото учитель року 2015\DSC_0171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34398">
            <a:off x="945496" y="3261852"/>
            <a:ext cx="3422551" cy="2601327"/>
          </a:xfrm>
          <a:prstGeom prst="rect">
            <a:avLst/>
          </a:prstGeom>
          <a:noFill/>
          <a:ln>
            <a:noFill/>
          </a:ln>
        </p:spPr>
      </p:pic>
      <p:pic>
        <p:nvPicPr>
          <p:cNvPr id="4" name="Рисунок 3" descr="C:\Users\Сімя\Desktop\Новая папка\IMAG1255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11231"/>
          <a:stretch/>
        </p:blipFill>
        <p:spPr bwMode="auto">
          <a:xfrm>
            <a:off x="5076056" y="2722611"/>
            <a:ext cx="2636520" cy="3429000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</p:spTree>
    <p:extLst>
      <p:ext uri="{BB962C8B-B14F-4D97-AF65-F5344CB8AC3E}">
        <p14:creationId xmlns:p14="http://schemas.microsoft.com/office/powerpoint/2010/main" val="25673429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4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Рисунок 8" descr="C:\Users\Сімя\Desktop\media\image1.jpe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546670">
            <a:off x="4790015" y="1340768"/>
            <a:ext cx="3018380" cy="2123178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Реалізація досвіду</a:t>
            </a:r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>
              <a:buNone/>
            </a:pPr>
            <a:r>
              <a:rPr lang="uk-UA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  <a:cs typeface="+mj-cs"/>
              </a:rPr>
              <a:t>      Використання інтерактивного методу</a:t>
            </a:r>
          </a:p>
          <a:p>
            <a:pPr marL="0" indent="0">
              <a:buNone/>
            </a:pPr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«Мозковий штурм»</a:t>
            </a:r>
          </a:p>
          <a:p>
            <a:pPr marL="0" indent="0">
              <a:buNone/>
            </a:pPr>
            <a:endParaRPr lang="uk-UA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>
              <a:buNone/>
            </a:pPr>
            <a:endParaRPr lang="uk-UA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>
              <a:buNone/>
            </a:pPr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«Мікрофон»</a:t>
            </a:r>
          </a:p>
          <a:p>
            <a:pPr marL="0" indent="0">
              <a:buNone/>
            </a:pPr>
            <a:endParaRPr lang="uk-UA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>
              <a:buNone/>
            </a:pPr>
            <a:endParaRPr lang="uk-UA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+mj-cs"/>
            </a:endParaRPr>
          </a:p>
          <a:p>
            <a:pPr marL="0" indent="0">
              <a:buNone/>
            </a:pPr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+mj-cs"/>
              </a:rPr>
              <a:t>Метод проектів</a:t>
            </a:r>
            <a:endParaRPr lang="uk-UA" b="1" dirty="0"/>
          </a:p>
        </p:txBody>
      </p:sp>
      <p:pic>
        <p:nvPicPr>
          <p:cNvPr id="4" name="Рисунок 3" descr="D:\фото учитель року 2015\DSC_0160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6877">
            <a:off x="3186193" y="2756301"/>
            <a:ext cx="2880320" cy="216024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фото учитель року 2015\DSC_0207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854144">
            <a:off x="5571226" y="2975542"/>
            <a:ext cx="3011413" cy="2060694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імя\Desktop\Новая папка\IMAG1289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650" r="17061"/>
          <a:stretch/>
        </p:blipFill>
        <p:spPr bwMode="auto">
          <a:xfrm rot="841027">
            <a:off x="3840842" y="4861658"/>
            <a:ext cx="1898347" cy="167474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7" name="Рисунок 6" descr="H:\2015-06-13 табір 2015 -2\табір 2015 -2 009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30518">
            <a:off x="5916537" y="4931507"/>
            <a:ext cx="2106119" cy="1621212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Picture 5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31582" y="4024517"/>
            <a:ext cx="1080294" cy="80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568289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8500"/>
                            </p:stCondLst>
                            <p:childTnLst>
                              <p:par>
                                <p:cTn id="34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Реалізація досвіду</a:t>
            </a:r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908720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   Використання різних форм вітання </a:t>
            </a:r>
          </a:p>
          <a:p>
            <a:pPr marL="0" indent="0" algn="ctr">
              <a:buNone/>
            </a:pPr>
            <a:r>
              <a:rPr lang="uk-UA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на початку уроку</a:t>
            </a:r>
            <a:endParaRPr lang="uk-UA" dirty="0" smtClean="0"/>
          </a:p>
          <a:p>
            <a:endParaRPr lang="uk-UA" dirty="0"/>
          </a:p>
        </p:txBody>
      </p:sp>
      <p:pic>
        <p:nvPicPr>
          <p:cNvPr id="4" name="Рисунок 3" descr="C:\Users\Сімя\Desktop\Новая папка\IMAG1255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015" b="11231"/>
          <a:stretch/>
        </p:blipFill>
        <p:spPr bwMode="auto">
          <a:xfrm>
            <a:off x="827584" y="2204864"/>
            <a:ext cx="3070858" cy="3888432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5" name="Рисунок 4" descr="D:\фото учитель року 2015\DSC_0171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47986">
            <a:off x="4128499" y="2263821"/>
            <a:ext cx="4160779" cy="2834413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http://foundry.typepad.com/.a/6a010535847115970c014e89c342fb970d-800wi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5157192"/>
            <a:ext cx="2212952" cy="122413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9689765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Реалізація досвіду</a:t>
            </a:r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052736"/>
            <a:ext cx="8229600" cy="4525963"/>
          </a:xfrm>
        </p:spPr>
        <p:txBody>
          <a:bodyPr/>
          <a:lstStyle/>
          <a:p>
            <a:pPr marL="0" lvl="0" indent="0" algn="ctr">
              <a:buNone/>
            </a:pPr>
            <a:r>
              <a:rPr lang="uk-UA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       Використання </a:t>
            </a:r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методу релаксації</a:t>
            </a:r>
            <a:r>
              <a:rPr lang="uk-UA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–</a:t>
            </a:r>
          </a:p>
          <a:p>
            <a:pPr marL="0" lvl="0" indent="0" algn="ctr">
              <a:buNone/>
            </a:pPr>
            <a:r>
              <a:rPr lang="uk-UA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uk-UA" i="1" dirty="0" err="1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фізкультхвилинки</a:t>
            </a:r>
            <a:r>
              <a:rPr lang="uk-UA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рухливі вправи</a:t>
            </a:r>
            <a:endParaRPr lang="uk-UA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5" name="Рисунок 4" descr="D:\Шинкарюк 013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492896"/>
            <a:ext cx="4119761" cy="3168352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імя\Desktop\Новая папка\IMAG1278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93543" y="2708920"/>
            <a:ext cx="3672408" cy="244827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94468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91680" y="692696"/>
            <a:ext cx="5832648" cy="792088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uk-UA" sz="4000" b="1" dirty="0">
                <a:solidFill>
                  <a:srgbClr val="800000"/>
                </a:solidFill>
                <a:latin typeface="Monotype Corsiva" pitchFamily="66" charset="0"/>
                <a:ea typeface="+mn-ea"/>
                <a:cs typeface="Times New Roman" pitchFamily="18" charset="0"/>
              </a:rPr>
              <a:t>ОСОБИСТІ  ДАНІ</a:t>
            </a:r>
            <a:r>
              <a:rPr lang="ru-RU" sz="4000" b="1" dirty="0">
                <a:solidFill>
                  <a:srgbClr val="8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4000" b="1" dirty="0">
                <a:solidFill>
                  <a:srgbClr val="800000"/>
                </a:soli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07704" y="1484784"/>
            <a:ext cx="6728792" cy="4824536"/>
          </a:xfrm>
        </p:spPr>
        <p:txBody>
          <a:bodyPr/>
          <a:lstStyle/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uk-UA" sz="2000" dirty="0" smtClean="0">
                <a:solidFill>
                  <a:srgbClr val="00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DAEDEF">
                    <a:lumMod val="25000"/>
                  </a:srgbClr>
                </a:solidFill>
                <a:latin typeface="Cambria" pitchFamily="18" charset="0"/>
                <a:cs typeface="Times New Roman" pitchFamily="18" charset="0"/>
              </a:rPr>
              <a:t>Педагогічний </a:t>
            </a:r>
            <a:r>
              <a:rPr lang="uk-UA" sz="2200" b="1" dirty="0">
                <a:solidFill>
                  <a:srgbClr val="DAEDEF">
                    <a:lumMod val="25000"/>
                  </a:srgbClr>
                </a:solidFill>
                <a:latin typeface="Cambria" pitchFamily="18" charset="0"/>
                <a:cs typeface="Times New Roman" pitchFamily="18" charset="0"/>
              </a:rPr>
              <a:t>стаж </a:t>
            </a:r>
            <a:r>
              <a:rPr lang="uk-UA" sz="2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– </a:t>
            </a:r>
            <a:r>
              <a:rPr lang="uk-UA" sz="22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21 рік </a:t>
            </a:r>
            <a:endParaRPr lang="uk-UA" sz="2200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uk-UA" sz="2200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DAEDEF">
                    <a:lumMod val="25000"/>
                  </a:srgbClr>
                </a:solidFill>
                <a:latin typeface="Cambria" pitchFamily="18" charset="0"/>
                <a:cs typeface="Times New Roman" pitchFamily="18" charset="0"/>
              </a:rPr>
              <a:t>Категорія</a:t>
            </a:r>
            <a:r>
              <a:rPr lang="uk-UA" sz="2200" b="1" dirty="0">
                <a:solidFill>
                  <a:srgbClr val="DAEDEF">
                    <a:lumMod val="25000"/>
                  </a:srgbClr>
                </a:solidFill>
                <a:latin typeface="Cambria" pitchFamily="18" charset="0"/>
                <a:cs typeface="Times New Roman" pitchFamily="18" charset="0"/>
              </a:rPr>
              <a:t>: </a:t>
            </a:r>
            <a:r>
              <a:rPr lang="uk-UA" sz="2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І категорія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uk-UA" sz="2200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DAEDEF">
                    <a:lumMod val="25000"/>
                  </a:srgbClr>
                </a:solidFill>
                <a:latin typeface="Cambria" pitchFamily="18" charset="0"/>
                <a:cs typeface="Times New Roman" pitchFamily="18" charset="0"/>
              </a:rPr>
              <a:t>Освіта: </a:t>
            </a:r>
            <a:r>
              <a:rPr lang="uk-UA" sz="2200" dirty="0" smtClean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1994р</a:t>
            </a:r>
            <a:r>
              <a:rPr lang="uk-UA" sz="2200" dirty="0">
                <a:solidFill>
                  <a:srgbClr val="800000"/>
                </a:solidFill>
                <a:latin typeface="Cambria" pitchFamily="18" charset="0"/>
                <a:cs typeface="Times New Roman" pitchFamily="18" charset="0"/>
              </a:rPr>
              <a:t>. </a:t>
            </a:r>
            <a:r>
              <a:rPr lang="uk-UA" sz="2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– закінчила </a:t>
            </a:r>
            <a:r>
              <a:rPr lang="uk-UA" sz="22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Черкаський державний педагогічний інститут ім. 300-річчя возз’єднання України з Росією</a:t>
            </a:r>
            <a:endParaRPr lang="uk-UA" sz="2200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       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DAEDEF">
                    <a:lumMod val="25000"/>
                  </a:srgbClr>
                </a:solidFill>
                <a:latin typeface="Cambria" pitchFamily="18" charset="0"/>
                <a:cs typeface="Times New Roman" pitchFamily="18" charset="0"/>
              </a:rPr>
              <a:t>Місце </a:t>
            </a:r>
            <a:r>
              <a:rPr lang="uk-UA" sz="2200" b="1" dirty="0">
                <a:solidFill>
                  <a:srgbClr val="DAEDEF">
                    <a:lumMod val="25000"/>
                  </a:srgbClr>
                </a:solidFill>
                <a:latin typeface="Cambria" pitchFamily="18" charset="0"/>
                <a:cs typeface="Times New Roman" pitchFamily="18" charset="0"/>
              </a:rPr>
              <a:t>роботи: </a:t>
            </a:r>
            <a:r>
              <a:rPr lang="uk-UA" sz="2200" dirty="0" err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Соколівоцька</a:t>
            </a:r>
            <a:r>
              <a:rPr lang="uk-UA" sz="2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ЗОШ І-ІІІ ст.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uk-UA" sz="2200" dirty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r>
              <a:rPr lang="uk-UA" sz="2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uk-UA" sz="2200" b="1" dirty="0" smtClean="0">
                <a:solidFill>
                  <a:srgbClr val="DAEDEF">
                    <a:lumMod val="25000"/>
                  </a:srgbClr>
                </a:solidFill>
                <a:latin typeface="Cambria" pitchFamily="18" charset="0"/>
                <a:cs typeface="Times New Roman" pitchFamily="18" charset="0"/>
              </a:rPr>
              <a:t>Посада</a:t>
            </a:r>
            <a:r>
              <a:rPr lang="uk-UA" sz="2200" b="1" dirty="0">
                <a:solidFill>
                  <a:srgbClr val="DAEDEF">
                    <a:lumMod val="25000"/>
                  </a:srgbClr>
                </a:solidFill>
                <a:latin typeface="Cambria" pitchFamily="18" charset="0"/>
                <a:cs typeface="Times New Roman" pitchFamily="18" charset="0"/>
              </a:rPr>
              <a:t>: </a:t>
            </a:r>
            <a:r>
              <a:rPr lang="uk-UA" sz="2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учитель </a:t>
            </a:r>
            <a:r>
              <a:rPr lang="uk-UA" sz="22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англійської мови </a:t>
            </a:r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uk-UA" sz="2200" dirty="0" smtClean="0">
              <a:solidFill>
                <a:srgbClr val="000000"/>
              </a:solidFill>
              <a:latin typeface="Cambria" pitchFamily="18" charset="0"/>
              <a:cs typeface="Times New Roman" pitchFamily="18" charset="0"/>
            </a:endParaRPr>
          </a:p>
          <a:p>
            <a:pPr algn="l" fontAlgn="base">
              <a:spcBef>
                <a:spcPct val="0"/>
              </a:spcBef>
              <a:spcAft>
                <a:spcPct val="0"/>
              </a:spcAft>
            </a:pPr>
            <a:r>
              <a:rPr lang="uk-UA" sz="2200" b="1" dirty="0" smtClean="0">
                <a:solidFill>
                  <a:schemeClr val="accent5">
                    <a:lumMod val="50000"/>
                  </a:schemeClr>
                </a:solidFill>
                <a:latin typeface="Cambria" pitchFamily="18" charset="0"/>
                <a:cs typeface="Times New Roman" pitchFamily="18" charset="0"/>
              </a:rPr>
              <a:t> 2010-2013</a:t>
            </a:r>
            <a:r>
              <a:rPr lang="uk-UA" sz="22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—Голова </a:t>
            </a:r>
            <a:r>
              <a:rPr lang="uk-UA" sz="2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первинної профспілкової   </a:t>
            </a:r>
            <a:r>
              <a:rPr lang="uk-UA" sz="22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 організації </a:t>
            </a:r>
            <a:r>
              <a:rPr lang="uk-UA" sz="2200" dirty="0" err="1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Соколівоцької</a:t>
            </a:r>
            <a:r>
              <a:rPr lang="uk-UA" sz="2200" dirty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 ЗОШ І-ІІІ </a:t>
            </a:r>
            <a:r>
              <a:rPr lang="uk-UA" sz="2200" dirty="0" smtClean="0">
                <a:solidFill>
                  <a:srgbClr val="000000"/>
                </a:solidFill>
                <a:latin typeface="Cambria" pitchFamily="18" charset="0"/>
                <a:cs typeface="Times New Roman" pitchFamily="18" charset="0"/>
              </a:rPr>
              <a:t>ступенів</a:t>
            </a:r>
            <a:endParaRPr lang="uk-UA" sz="2200" dirty="0"/>
          </a:p>
          <a:p>
            <a:pPr lvl="0" algn="l" fontAlgn="base">
              <a:spcBef>
                <a:spcPct val="0"/>
              </a:spcBef>
              <a:spcAft>
                <a:spcPct val="0"/>
              </a:spcAft>
            </a:pPr>
            <a:endParaRPr lang="uk-UA" dirty="0"/>
          </a:p>
        </p:txBody>
      </p:sp>
      <p:pic>
        <p:nvPicPr>
          <p:cNvPr id="4" name="Рисунок 3" descr="2448541.gif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6639619" y="1196752"/>
            <a:ext cx="1800225" cy="1209675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7187330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1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500"/>
                            </p:stCondLst>
                            <p:childTnLst>
                              <p:par>
                                <p:cTn id="17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3500"/>
                            </p:stCondLst>
                            <p:childTnLst>
                              <p:par>
                                <p:cTn id="25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4000"/>
                            </p:stCondLst>
                            <p:childTnLst>
                              <p:par>
                                <p:cTn id="29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500"/>
                            </p:stCondLst>
                            <p:childTnLst>
                              <p:par>
                                <p:cTn id="33" presetID="5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35" dur="500"/>
                                        <p:tgtEl>
                                          <p:spTgt spid="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Реалізація досвіду</a:t>
            </a:r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611560" y="980728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en-US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uk-UA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Використання</a:t>
            </a:r>
            <a:r>
              <a:rPr lang="en-US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</a:t>
            </a:r>
            <a:r>
              <a:rPr lang="uk-UA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різноманітних</a:t>
            </a:r>
            <a:r>
              <a:rPr lang="en-US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  </a:t>
            </a:r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наочних </a:t>
            </a:r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матеріалів</a:t>
            </a:r>
            <a:r>
              <a:rPr lang="en-US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:</a:t>
            </a:r>
            <a:r>
              <a:rPr lang="uk-UA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картинок, предметів,</a:t>
            </a:r>
          </a:p>
          <a:p>
            <a:pPr marL="0" indent="0" algn="ctr">
              <a:buNone/>
            </a:pPr>
            <a:r>
              <a:rPr lang="uk-UA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</a:t>
            </a:r>
            <a:r>
              <a:rPr lang="uk-UA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аблиць, схем, мовленнєвих зразків</a:t>
            </a:r>
            <a:endParaRPr lang="en-US" dirty="0" smtClean="0"/>
          </a:p>
          <a:p>
            <a:pPr algn="ctr"/>
            <a:endParaRPr lang="ru-RU" dirty="0"/>
          </a:p>
        </p:txBody>
      </p:sp>
      <p:pic>
        <p:nvPicPr>
          <p:cNvPr id="5" name="Рисунок 4" descr="http://www.studfiles.ru/html/2706/217/html_aYYrYQeQNH.lJMg/htmlconvd-Y2bRik_html_m35d3e372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0452" y="4919773"/>
            <a:ext cx="1409700" cy="136334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D:\фото учитель року 2015\DSC_0157.JPG"/>
          <p:cNvPicPr/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0061"/>
          <a:stretch/>
        </p:blipFill>
        <p:spPr bwMode="auto">
          <a:xfrm>
            <a:off x="179512" y="2981937"/>
            <a:ext cx="3114650" cy="2619509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 descr="C:\Users\Сімя\Desktop\Новая папка\IMAG1312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889" b="6996"/>
          <a:stretch/>
        </p:blipFill>
        <p:spPr bwMode="auto">
          <a:xfrm>
            <a:off x="5940152" y="2610483"/>
            <a:ext cx="2500883" cy="3744416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C:\Users\Сімя\Desktop\Новая папка\IMAG1280.jpg"/>
          <p:cNvPicPr/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095" t="3380" r="25559"/>
          <a:stretch/>
        </p:blipFill>
        <p:spPr bwMode="auto">
          <a:xfrm>
            <a:off x="2843808" y="4750564"/>
            <a:ext cx="1728192" cy="1701763"/>
          </a:xfrm>
          <a:prstGeom prst="rect">
            <a:avLst/>
          </a:prstGeom>
          <a:noFill/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10" name="Рисунок 9" descr="http://fantom2.org.ua/_nw/259/11338593.jpeg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886" y="2852936"/>
            <a:ext cx="1584176" cy="1510789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osnova.com.ua/images/book/2000.jpg"/>
          <p:cNvPicPr/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6310" y="3529450"/>
            <a:ext cx="1255390" cy="11080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08494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0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50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6000"/>
                            </p:stCondLst>
                            <p:childTnLst>
                              <p:par>
                                <p:cTn id="32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Реалізація досвіду</a:t>
            </a:r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Використання </a:t>
            </a:r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ІКТ</a:t>
            </a:r>
            <a:r>
              <a:rPr lang="uk-UA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— презентації, </a:t>
            </a:r>
          </a:p>
          <a:p>
            <a:pPr marL="0" indent="0" algn="ctr">
              <a:buNone/>
            </a:pPr>
            <a:r>
              <a:rPr lang="uk-UA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п</a:t>
            </a:r>
            <a:r>
              <a:rPr lang="uk-UA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/>
              </a:rPr>
              <a:t>едагогічні програмні засоби (ППЗ)</a:t>
            </a:r>
          </a:p>
          <a:p>
            <a:pPr marL="0" indent="0" algn="ctr">
              <a:buNone/>
            </a:pP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2627784" y="1556792"/>
            <a:ext cx="4572000" cy="369332"/>
          </a:xfrm>
          <a:prstGeom prst="rect">
            <a:avLst/>
          </a:prstGeom>
        </p:spPr>
        <p:txBody>
          <a:bodyPr>
            <a:spAutoFit/>
          </a:bodyPr>
          <a:lstStyle/>
          <a:p>
            <a:endParaRPr lang="ru-RU" dirty="0"/>
          </a:p>
        </p:txBody>
      </p:sp>
      <p:pic>
        <p:nvPicPr>
          <p:cNvPr id="5" name="Рисунок 4" descr="C:\Users\Сімя\Desktop\507085775_3-price140grn00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97750">
            <a:off x="1129622" y="2576959"/>
            <a:ext cx="2443735" cy="1789808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 descr="C:\Users\Сімя\Desktop\000040109.jpg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65094">
            <a:off x="4928272" y="2486206"/>
            <a:ext cx="2465400" cy="1777691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4"/>
          <a:stretch>
            <a:fillRect/>
          </a:stretch>
        </p:blipFill>
        <p:spPr>
          <a:xfrm>
            <a:off x="3421799" y="3799848"/>
            <a:ext cx="2088232" cy="1491033"/>
          </a:xfrm>
          <a:prstGeom prst="rect">
            <a:avLst/>
          </a:prstGeom>
        </p:spPr>
      </p:pic>
      <p:pic>
        <p:nvPicPr>
          <p:cNvPr id="10" name="Рисунок 9" descr="http://knigovo.com.ua/images/product_images/popup_images/10807_0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134" y="4560313"/>
            <a:ext cx="1390650" cy="1461135"/>
          </a:xfrm>
          <a:prstGeom prst="rect">
            <a:avLst/>
          </a:prstGeom>
          <a:noFill/>
          <a:ln>
            <a:noFill/>
          </a:ln>
        </p:spPr>
      </p:pic>
      <p:pic>
        <p:nvPicPr>
          <p:cNvPr id="11" name="Рисунок 10" descr="http://image.etov.ua/storage/640x640/8/9/e/d/89edb4674cb00cdf1bce340ab3d333fa.jpg"/>
          <p:cNvPicPr/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41639" y="4504507"/>
            <a:ext cx="1280160" cy="12763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0813668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500"/>
                            </p:stCondLst>
                            <p:childTnLst>
                              <p:par>
                                <p:cTn id="2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500"/>
                            </p:stCondLst>
                            <p:childTnLst>
                              <p:par>
                                <p:cTn id="23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6500"/>
                            </p:stCondLst>
                            <p:childTnLst>
                              <p:par>
                                <p:cTn id="2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7500"/>
                            </p:stCondLst>
                            <p:childTnLst>
                              <p:par>
                                <p:cTn id="31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/>
            </a:r>
            <a:br>
              <a:rPr lang="en-US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pPr marL="0" indent="0">
              <a:buNone/>
            </a:pPr>
            <a:endParaRPr lang="en-US" dirty="0" smtClean="0"/>
          </a:p>
          <a:p>
            <a:pPr marL="0" indent="0">
              <a:buNone/>
            </a:pPr>
            <a:endParaRPr lang="en-US" dirty="0" smtClean="0"/>
          </a:p>
        </p:txBody>
      </p:sp>
      <p:grpSp>
        <p:nvGrpSpPr>
          <p:cNvPr id="4" name="Group 1"/>
          <p:cNvGrpSpPr>
            <a:grpSpLocks/>
          </p:cNvGrpSpPr>
          <p:nvPr/>
        </p:nvGrpSpPr>
        <p:grpSpPr bwMode="auto">
          <a:xfrm>
            <a:off x="2387586" y="547975"/>
            <a:ext cx="4546006" cy="1007947"/>
            <a:chOff x="298" y="8905"/>
            <a:chExt cx="1623" cy="1899"/>
          </a:xfrm>
        </p:grpSpPr>
        <p:sp>
          <p:nvSpPr>
            <p:cNvPr id="5" name="Oval 8"/>
            <p:cNvSpPr>
              <a:spLocks noChangeArrowheads="1"/>
            </p:cNvSpPr>
            <p:nvPr/>
          </p:nvSpPr>
          <p:spPr bwMode="auto">
            <a:xfrm>
              <a:off x="298" y="8905"/>
              <a:ext cx="1623" cy="1899"/>
            </a:xfrm>
            <a:prstGeom prst="ellipse">
              <a:avLst/>
            </a:prstGeom>
            <a:gradFill rotWithShape="0">
              <a:gsLst>
                <a:gs pos="0">
                  <a:srgbClr val="000000"/>
                </a:gs>
                <a:gs pos="100000">
                  <a:srgbClr val="FFCC00"/>
                </a:gs>
              </a:gsLst>
              <a:lin ang="135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endParaRPr kumimoji="0" lang="ru-RU" altLang="ru-RU" sz="1800" b="0" i="0" u="none" strike="noStrike" kern="0" cap="none" spc="0" normalizeH="0" baseline="0" noProof="0" smtClean="0">
                <a:ln>
                  <a:noFill/>
                </a:ln>
                <a:solidFill>
                  <a:sysClr val="windowText" lastClr="000000"/>
                </a:solidFill>
                <a:effectLst/>
                <a:uLnTx/>
                <a:uFillTx/>
              </a:endParaRPr>
            </a:p>
          </p:txBody>
        </p:sp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365" y="9141"/>
              <a:ext cx="1423" cy="1426"/>
            </a:xfrm>
            <a:prstGeom prst="ellipse">
              <a:avLst/>
            </a:prstGeom>
            <a:gradFill rotWithShape="0">
              <a:gsLst>
                <a:gs pos="0">
                  <a:srgbClr val="8A52C8"/>
                </a:gs>
                <a:gs pos="50000">
                  <a:srgbClr val="4A2C6B"/>
                </a:gs>
                <a:gs pos="100000">
                  <a:srgbClr val="8A52C8"/>
                </a:gs>
              </a:gsLst>
              <a:lin ang="81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round/>
                  <a:headEnd/>
                  <a:tailEnd/>
                </a14:hiddenLine>
              </a:ext>
            </a:extLst>
          </p:spPr>
          <p:txBody>
            <a:bodyPr wrap="none" anchor="ctr"/>
            <a:lstStyle/>
            <a:p>
              <a:pPr marL="0" marR="0" lvl="0" indent="0" algn="ctr" defTabSz="91440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r>
                <a:rPr kumimoji="0" lang="uk-UA" alt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Позакласна</a:t>
              </a:r>
              <a:r>
                <a:rPr kumimoji="0" lang="en-US" altLang="ru-RU" sz="2400" b="0" i="0" u="none" strike="noStrike" kern="0" cap="none" spc="0" normalizeH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   </a:t>
              </a:r>
              <a:r>
                <a:rPr kumimoji="0" lang="uk-UA" altLang="ru-RU" sz="2400" b="0" i="0" u="none" strike="noStrike" kern="0" cap="none" spc="0" normalizeH="0" baseline="0" noProof="0" dirty="0" smtClean="0">
                  <a:ln>
                    <a:noFill/>
                  </a:ln>
                  <a:solidFill>
                    <a:schemeClr val="bg1"/>
                  </a:solidFill>
                  <a:effectLst/>
                  <a:uLnTx/>
                  <a:uFillTx/>
                </a:rPr>
                <a:t>робота</a:t>
              </a:r>
              <a:endPara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</a:endParaRPr>
            </a:p>
          </p:txBody>
        </p:sp>
      </p:grpSp>
      <p:sp>
        <p:nvSpPr>
          <p:cNvPr id="11" name="Rectangle 14"/>
          <p:cNvSpPr>
            <a:spLocks noChangeArrowheads="1"/>
          </p:cNvSpPr>
          <p:nvPr/>
        </p:nvSpPr>
        <p:spPr bwMode="auto">
          <a:xfrm>
            <a:off x="2957198" y="2564904"/>
            <a:ext cx="1260000" cy="162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E6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0000" tIns="165240" rIns="90000" bIns="46800"/>
          <a:lstStyle/>
          <a:p>
            <a:pPr lvl="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Участь </a:t>
            </a:r>
            <a:endParaRPr lang="ru-RU" altLang="ru-RU" sz="1600" b="1" dirty="0" smtClean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в </a:t>
            </a:r>
            <a:r>
              <a:rPr lang="uk-UA" alt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роботі </a:t>
            </a:r>
          </a:p>
          <a:p>
            <a:pPr lvl="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alt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гуртка</a:t>
            </a:r>
          </a:p>
          <a:p>
            <a:pPr lvl="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endParaRPr lang="ru-RU" altLang="ru-RU" sz="1600" dirty="0">
              <a:solidFill>
                <a:srgbClr val="000000"/>
              </a:solidFill>
              <a:latin typeface="Arial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14" name="AutoShape 7"/>
          <p:cNvSpPr>
            <a:spLocks noChangeArrowheads="1"/>
          </p:cNvSpPr>
          <p:nvPr/>
        </p:nvSpPr>
        <p:spPr bwMode="auto">
          <a:xfrm rot="7382976">
            <a:off x="2154707" y="1726384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5" name="AutoShape 7"/>
          <p:cNvSpPr>
            <a:spLocks noChangeArrowheads="1"/>
          </p:cNvSpPr>
          <p:nvPr/>
        </p:nvSpPr>
        <p:spPr bwMode="auto">
          <a:xfrm rot="5639405">
            <a:off x="3244426" y="1878166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6" name="AutoShape 7"/>
          <p:cNvSpPr>
            <a:spLocks noChangeArrowheads="1"/>
          </p:cNvSpPr>
          <p:nvPr/>
        </p:nvSpPr>
        <p:spPr bwMode="auto">
          <a:xfrm rot="5400000">
            <a:off x="4861044" y="1913863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17" name="AutoShape 7"/>
          <p:cNvSpPr>
            <a:spLocks noChangeArrowheads="1"/>
          </p:cNvSpPr>
          <p:nvPr/>
        </p:nvSpPr>
        <p:spPr bwMode="auto">
          <a:xfrm rot="2813260">
            <a:off x="6148243" y="1726384"/>
            <a:ext cx="863600" cy="288925"/>
          </a:xfrm>
          <a:prstGeom prst="rightArrow">
            <a:avLst>
              <a:gd name="adj1" fmla="val 35167"/>
              <a:gd name="adj2" fmla="val 121041"/>
            </a:avLst>
          </a:prstGeom>
          <a:gradFill rotWithShape="0">
            <a:gsLst>
              <a:gs pos="0">
                <a:srgbClr val="FFFFFF"/>
              </a:gs>
              <a:gs pos="100000">
                <a:srgbClr val="FF0000"/>
              </a:gs>
            </a:gsLst>
            <a:path path="rect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ru-RU" altLang="ru-RU"/>
          </a:p>
        </p:txBody>
      </p:sp>
      <p:sp>
        <p:nvSpPr>
          <p:cNvPr id="20" name="Rectangle 15"/>
          <p:cNvSpPr>
            <a:spLocks noChangeArrowheads="1"/>
          </p:cNvSpPr>
          <p:nvPr/>
        </p:nvSpPr>
        <p:spPr bwMode="auto">
          <a:xfrm>
            <a:off x="1251843" y="2326052"/>
            <a:ext cx="1260000" cy="1620000"/>
          </a:xfrm>
          <a:prstGeom prst="rect">
            <a:avLst/>
          </a:prstGeom>
          <a:gradFill rotWithShape="0">
            <a:gsLst>
              <a:gs pos="0">
                <a:srgbClr val="FFFFFF"/>
              </a:gs>
              <a:gs pos="100000">
                <a:srgbClr val="0047FF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Участь в </a:t>
            </a:r>
            <a:r>
              <a:rPr lang="ru-RU" altLang="ru-RU" sz="16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проведенні</a:t>
            </a:r>
            <a:r>
              <a:rPr lang="ru-RU" altLang="ru-RU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</a:t>
            </a:r>
            <a:r>
              <a:rPr lang="ru-RU" altLang="ru-RU" sz="1600" b="1" dirty="0" err="1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предметнх</a:t>
            </a:r>
            <a:r>
              <a:rPr lang="ru-RU" altLang="ru-RU" sz="1600" b="1" dirty="0" smtClean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</a:t>
            </a:r>
            <a:r>
              <a:rPr lang="ru-RU" altLang="ru-RU" sz="16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тижнів</a:t>
            </a:r>
            <a:endParaRPr lang="ru-RU" altLang="ru-RU" sz="1600" dirty="0">
              <a:solidFill>
                <a:srgbClr val="000000"/>
              </a:solidFill>
              <a:latin typeface="Arial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3" name="Rectangle 16"/>
          <p:cNvSpPr>
            <a:spLocks noChangeArrowheads="1"/>
          </p:cNvSpPr>
          <p:nvPr/>
        </p:nvSpPr>
        <p:spPr bwMode="auto">
          <a:xfrm>
            <a:off x="4660589" y="2569865"/>
            <a:ext cx="1260000" cy="1620000"/>
          </a:xfrm>
          <a:prstGeom prst="rect">
            <a:avLst/>
          </a:prstGeom>
          <a:gradFill rotWithShape="0">
            <a:gsLst>
              <a:gs pos="0">
                <a:srgbClr val="E6FF00"/>
              </a:gs>
              <a:gs pos="100000">
                <a:srgbClr val="FF6633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Участь в </a:t>
            </a:r>
            <a:r>
              <a:rPr lang="ru-RU" altLang="ru-RU" sz="14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проведенні</a:t>
            </a: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        </a:t>
            </a:r>
          </a:p>
          <a:p>
            <a:pPr lvl="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alt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шкільних та</a:t>
            </a:r>
            <a:endParaRPr lang="ru-RU" altLang="ru-RU" sz="14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alt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районних </a:t>
            </a:r>
            <a:endParaRPr lang="ru-RU" altLang="ru-RU" sz="1400" b="1" dirty="0">
              <a:solidFill>
                <a:srgbClr val="000000"/>
              </a:solidFill>
              <a:latin typeface="Calibri" pitchFamily="34" charset="0"/>
              <a:ea typeface="Times New Roman" pitchFamily="18" charset="0"/>
              <a:cs typeface="Calibri" pitchFamily="34" charset="0"/>
            </a:endParaRPr>
          </a:p>
          <a:p>
            <a:pPr lvl="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4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олімпіадах</a:t>
            </a: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,</a:t>
            </a:r>
          </a:p>
          <a:p>
            <a:pPr lvl="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4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конкурсах      </a:t>
            </a:r>
            <a:endParaRPr lang="ru-RU" altLang="ru-RU" sz="1400" dirty="0">
              <a:solidFill>
                <a:srgbClr val="000000"/>
              </a:solidFill>
              <a:latin typeface="Arial" charset="0"/>
              <a:ea typeface="Times New Roman" pitchFamily="18" charset="0"/>
              <a:cs typeface="Calibri" pitchFamily="34" charset="0"/>
            </a:endParaRPr>
          </a:p>
        </p:txBody>
      </p:sp>
      <p:sp>
        <p:nvSpPr>
          <p:cNvPr id="24" name="Rectangle 17"/>
          <p:cNvSpPr>
            <a:spLocks noChangeArrowheads="1"/>
          </p:cNvSpPr>
          <p:nvPr/>
        </p:nvSpPr>
        <p:spPr bwMode="auto">
          <a:xfrm>
            <a:off x="6642670" y="2490126"/>
            <a:ext cx="1260000" cy="1620000"/>
          </a:xfrm>
          <a:prstGeom prst="rect">
            <a:avLst/>
          </a:prstGeom>
          <a:gradFill rotWithShape="0">
            <a:gsLst>
              <a:gs pos="0">
                <a:srgbClr val="FFFF99"/>
              </a:gs>
              <a:gs pos="100000">
                <a:srgbClr val="00FF00"/>
              </a:gs>
            </a:gsLst>
            <a:path path="shape">
              <a:fillToRect l="50000" t="50000" r="50000" b="50000"/>
            </a:path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/>
          <a:p>
            <a:pPr lvl="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Участь в </a:t>
            </a:r>
            <a:r>
              <a:rPr lang="ru-RU" altLang="ru-RU" sz="1600" b="1" dirty="0" err="1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проведенні</a:t>
            </a:r>
            <a:r>
              <a:rPr lang="ru-RU" altLang="ru-RU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 </a:t>
            </a:r>
          </a:p>
          <a:p>
            <a:pPr lvl="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ru-RU" altLang="ru-RU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свят,      </a:t>
            </a:r>
          </a:p>
          <a:p>
            <a:pPr lvl="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altLang="ru-RU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тематичних</a:t>
            </a:r>
          </a:p>
          <a:p>
            <a:pPr lvl="0" algn="ctr" defTabSz="449263" eaLnBrk="0" fontAlgn="base" hangingPunct="0">
              <a:lnSpc>
                <a:spcPct val="93000"/>
              </a:lnSpc>
              <a:spcBef>
                <a:spcPct val="0"/>
              </a:spcBef>
              <a:spcAft>
                <a:spcPct val="0"/>
              </a:spcAft>
              <a:buClr>
                <a:srgbClr val="000000"/>
              </a:buClr>
              <a:buSzPct val="100000"/>
            </a:pPr>
            <a:r>
              <a:rPr lang="uk-UA" altLang="ru-RU" sz="1600" b="1" dirty="0">
                <a:solidFill>
                  <a:srgbClr val="000000"/>
                </a:solidFill>
                <a:latin typeface="Calibri" pitchFamily="34" charset="0"/>
                <a:ea typeface="Times New Roman" pitchFamily="18" charset="0"/>
                <a:cs typeface="Calibri" pitchFamily="34" charset="0"/>
              </a:rPr>
              <a:t>лінійок</a:t>
            </a:r>
            <a:endParaRPr lang="ru-RU" altLang="ru-RU" sz="1600" dirty="0">
              <a:solidFill>
                <a:srgbClr val="000000"/>
              </a:solidFill>
              <a:latin typeface="Arial" charset="0"/>
              <a:ea typeface="Times New Roman" pitchFamily="18" charset="0"/>
              <a:cs typeface="Calibri" pitchFamily="34" charset="0"/>
            </a:endParaRPr>
          </a:p>
        </p:txBody>
      </p:sp>
      <p:pic>
        <p:nvPicPr>
          <p:cNvPr id="19" name="Рисунок 18" descr="F:\табір 15\DSC_0629.JPG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135676">
            <a:off x="700955" y="4297157"/>
            <a:ext cx="2361779" cy="2016224"/>
          </a:xfrm>
          <a:prstGeom prst="rect">
            <a:avLst/>
          </a:prstGeom>
          <a:noFill/>
          <a:ln>
            <a:noFill/>
          </a:ln>
        </p:spPr>
      </p:pic>
      <p:pic>
        <p:nvPicPr>
          <p:cNvPr id="21" name="Рисунок 20" descr="D:\фото учитель року 2015\DSC_022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95152" y="4324183"/>
            <a:ext cx="2370785" cy="1960621"/>
          </a:xfrm>
          <a:prstGeom prst="rect">
            <a:avLst/>
          </a:prstGeom>
          <a:noFill/>
          <a:ln>
            <a:noFill/>
          </a:ln>
        </p:spPr>
      </p:pic>
      <p:pic>
        <p:nvPicPr>
          <p:cNvPr id="22" name="Рисунок 21" descr="F:\табір 15\DSC_0551.JPG"/>
          <p:cNvPicPr/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53194">
            <a:off x="6075031" y="4377118"/>
            <a:ext cx="2702298" cy="189297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213066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4" dur="1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3000"/>
                            </p:stCondLst>
                            <p:childTnLst>
                              <p:par>
                                <p:cTn id="16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3000"/>
                            </p:stCondLst>
                            <p:childTnLst>
                              <p:par>
                                <p:cTn id="1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1" dur="1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4500"/>
                            </p:stCondLst>
                            <p:childTnLst>
                              <p:par>
                                <p:cTn id="23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4500"/>
                            </p:stCondLst>
                            <p:childTnLst>
                              <p:par>
                                <p:cTn id="26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28" dur="1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6000"/>
                            </p:stCondLst>
                            <p:childTnLst>
                              <p:par>
                                <p:cTn id="30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6000"/>
                            </p:stCondLst>
                            <p:childTnLst>
                              <p:par>
                                <p:cTn id="3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35" dur="1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7500"/>
                            </p:stCondLst>
                            <p:childTnLst>
                              <p:par>
                                <p:cTn id="3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8000"/>
                            </p:stCondLst>
                            <p:childTnLst>
                              <p:par>
                                <p:cTn id="42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8500"/>
                            </p:stCondLst>
                            <p:childTnLst>
                              <p:par>
                                <p:cTn id="4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14" grpId="0" animBg="1"/>
      <p:bldP spid="15" grpId="0" animBg="1"/>
      <p:bldP spid="16" grpId="0" animBg="1"/>
      <p:bldP spid="17" grpId="0" animBg="1"/>
      <p:bldP spid="20" grpId="0" animBg="1"/>
      <p:bldP spid="23" grpId="0" animBg="1"/>
      <p:bldP spid="24" grpId="0" animBg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476672"/>
            <a:ext cx="3240360" cy="5649491"/>
          </a:xfrm>
        </p:spPr>
        <p:txBody>
          <a:bodyPr/>
          <a:lstStyle/>
          <a:p>
            <a:pPr marL="0" indent="0" algn="ctr">
              <a:buNone/>
            </a:pPr>
            <a:r>
              <a:rPr lang="uk-UA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Досвід показує,</a:t>
            </a:r>
          </a:p>
          <a:p>
            <a:pPr marL="0" indent="0" algn="ctr">
              <a:buNone/>
            </a:pPr>
            <a:r>
              <a:rPr lang="uk-UA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що використання </a:t>
            </a:r>
          </a:p>
          <a:p>
            <a:pPr marL="0" indent="0" algn="ctr">
              <a:buNone/>
            </a:pPr>
            <a:r>
              <a:rPr lang="uk-UA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</a:t>
            </a:r>
            <a:r>
              <a:rPr lang="uk-UA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ктивних методів навчання підвищує </a:t>
            </a:r>
            <a:r>
              <a:rPr lang="uk-UA" sz="2800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е</a:t>
            </a:r>
            <a:r>
              <a:rPr lang="uk-UA" sz="2800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фективність навчального процесу, сприяє підвищенню інтересу учнів до вивчення  англійської мови.</a:t>
            </a:r>
          </a:p>
          <a:p>
            <a:pPr marL="0" indent="0">
              <a:buNone/>
            </a:pPr>
            <a:endParaRPr lang="uk-UA" i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graphicFrame>
        <p:nvGraphicFramePr>
          <p:cNvPr id="4" name="Схема 3"/>
          <p:cNvGraphicFramePr/>
          <p:nvPr>
            <p:extLst>
              <p:ext uri="{D42A27DB-BD31-4B8C-83A1-F6EECF244321}">
                <p14:modId xmlns:p14="http://schemas.microsoft.com/office/powerpoint/2010/main" val="3685006000"/>
              </p:ext>
            </p:extLst>
          </p:nvPr>
        </p:nvGraphicFramePr>
        <p:xfrm>
          <a:off x="3563888" y="548680"/>
          <a:ext cx="5071745" cy="5715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4236931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Graphic spid="4" grpId="0">
        <p:bldAsOne/>
      </p:bldGraphic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7504" y="404664"/>
            <a:ext cx="9036496" cy="1143000"/>
          </a:xfrm>
        </p:spPr>
        <p:txBody>
          <a:bodyPr/>
          <a:lstStyle/>
          <a:p>
            <a:r>
              <a:rPr lang="uk-UA" sz="3200" b="1" spc="50" dirty="0" smtClean="0">
                <a:ln w="11430"/>
                <a:solidFill>
                  <a:srgbClr val="800080"/>
                </a:soli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«Себе навчай,щоб рухатись вперед!»</a:t>
            </a:r>
            <a:r>
              <a:rPr lang="uk-UA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/>
            </a:r>
            <a:br>
              <a:rPr lang="uk-UA" sz="36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</a:br>
            <a:r>
              <a:rPr lang="uk-UA" sz="48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Самоосвіта</a:t>
            </a:r>
            <a:r>
              <a:rPr lang="uk-UA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 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51520" y="1571303"/>
            <a:ext cx="8229600" cy="4525963"/>
          </a:xfrm>
        </p:spPr>
        <p:txBody>
          <a:bodyPr/>
          <a:lstStyle/>
          <a:p>
            <a:pPr marL="0" indent="0">
              <a:buNone/>
            </a:pPr>
            <a:endParaRPr lang="uk-UA" dirty="0" smtClean="0"/>
          </a:p>
          <a:p>
            <a:pPr marL="0" indent="0">
              <a:buNone/>
            </a:pPr>
            <a:r>
              <a:rPr lang="uk-UA" dirty="0"/>
              <a:t> </a:t>
            </a:r>
          </a:p>
        </p:txBody>
      </p:sp>
      <p:sp>
        <p:nvSpPr>
          <p:cNvPr id="5" name="Овал 4"/>
          <p:cNvSpPr/>
          <p:nvPr/>
        </p:nvSpPr>
        <p:spPr>
          <a:xfrm>
            <a:off x="700919" y="2708920"/>
            <a:ext cx="3960440" cy="914400"/>
          </a:xfrm>
          <a:prstGeom prst="ellipse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 досвіду колег, </a:t>
            </a:r>
            <a:r>
              <a:rPr lang="uk-UA" i="1" dirty="0" err="1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взаємовідвідування</a:t>
            </a: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уроків</a:t>
            </a:r>
            <a:endParaRPr lang="uk-UA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4608004" y="1697832"/>
            <a:ext cx="3960440" cy="914400"/>
          </a:xfrm>
          <a:prstGeom prst="ellipse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Організація гурткової та позакласної діяльності з предмету </a:t>
            </a:r>
            <a:endParaRPr lang="uk-UA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Овал 8"/>
          <p:cNvSpPr/>
          <p:nvPr/>
        </p:nvSpPr>
        <p:spPr>
          <a:xfrm>
            <a:off x="4678474" y="2713881"/>
            <a:ext cx="3960440" cy="914400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>
                <a:solidFill>
                  <a:schemeClr val="tx1"/>
                </a:solidFill>
              </a:rPr>
              <a:t> </a:t>
            </a:r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Робота над власною темою</a:t>
            </a:r>
            <a:endParaRPr lang="uk-UA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0" name="Овал 9"/>
          <p:cNvSpPr/>
          <p:nvPr/>
        </p:nvSpPr>
        <p:spPr>
          <a:xfrm>
            <a:off x="635038" y="3789040"/>
            <a:ext cx="3960440" cy="914400"/>
          </a:xfrm>
          <a:prstGeom prst="ellipse">
            <a:avLst/>
          </a:prstGeom>
          <a:solidFill>
            <a:schemeClr val="accent4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Створення презентацій, розробка власних дидактичних матеріалів</a:t>
            </a:r>
            <a:endParaRPr lang="uk-UA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635038" y="1697832"/>
            <a:ext cx="3960440" cy="9144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у методичних об’єднаннях, виставках </a:t>
            </a:r>
            <a:endParaRPr lang="uk-UA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2" name="Овал 11"/>
          <p:cNvSpPr/>
          <p:nvPr/>
        </p:nvSpPr>
        <p:spPr>
          <a:xfrm>
            <a:off x="4589351" y="3805411"/>
            <a:ext cx="3960440" cy="914400"/>
          </a:xfrm>
          <a:prstGeom prst="ellipse">
            <a:avLst/>
          </a:prstGeom>
          <a:solidFill>
            <a:srgbClr val="FF99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Читання методичної та фахової літератури </a:t>
            </a:r>
            <a:endParaRPr lang="uk-UA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3" name="Овал 12"/>
          <p:cNvSpPr/>
          <p:nvPr/>
        </p:nvSpPr>
        <p:spPr>
          <a:xfrm>
            <a:off x="635038" y="4869160"/>
            <a:ext cx="3960440" cy="914400"/>
          </a:xfrm>
          <a:prstGeom prst="ellipse">
            <a:avLst/>
          </a:prstGeom>
          <a:solidFill>
            <a:srgbClr val="FF66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Вивчення ІКТ </a:t>
            </a:r>
            <a:endParaRPr lang="uk-UA" i="1" dirty="0"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4" name="Овал 13"/>
          <p:cNvSpPr/>
          <p:nvPr/>
        </p:nvSpPr>
        <p:spPr>
          <a:xfrm>
            <a:off x="4608004" y="4879876"/>
            <a:ext cx="3960440" cy="892968"/>
          </a:xfrm>
          <a:prstGeom prst="ellipse">
            <a:avLst/>
          </a:prstGeom>
          <a:solidFill>
            <a:schemeClr val="accent6">
              <a:lumMod val="60000"/>
              <a:lumOff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>
                <a:solidFill>
                  <a:schemeClr val="tx1"/>
                </a:solidFill>
              </a:rPr>
              <a:t>Розв’язування </a:t>
            </a:r>
            <a:r>
              <a:rPr lang="uk-UA" i="1" dirty="0" err="1">
                <a:solidFill>
                  <a:schemeClr val="tx1"/>
                </a:solidFill>
              </a:rPr>
              <a:t>олімпіадних</a:t>
            </a:r>
            <a:r>
              <a:rPr lang="uk-UA" i="1">
                <a:solidFill>
                  <a:schemeClr val="tx1"/>
                </a:solidFill>
              </a:rPr>
              <a:t> завдань, тестів ЗНО </a:t>
            </a:r>
            <a:endParaRPr lang="uk-UA" i="1" dirty="0">
              <a:solidFill>
                <a:schemeClr val="tx1"/>
              </a:solidFill>
            </a:endParaRPr>
          </a:p>
        </p:txBody>
      </p:sp>
      <p:sp>
        <p:nvSpPr>
          <p:cNvPr id="16" name="Шестиугольник 15"/>
          <p:cNvSpPr/>
          <p:nvPr/>
        </p:nvSpPr>
        <p:spPr>
          <a:xfrm>
            <a:off x="1895364" y="6021288"/>
            <a:ext cx="2801069" cy="576064"/>
          </a:xfrm>
          <a:prstGeom prst="hexagon">
            <a:avLst/>
          </a:prstGeom>
          <a:solidFill>
            <a:srgbClr val="990033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Курсова підготовка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7" name="Шестиугольник 16"/>
          <p:cNvSpPr/>
          <p:nvPr/>
        </p:nvSpPr>
        <p:spPr>
          <a:xfrm>
            <a:off x="4703601" y="6021288"/>
            <a:ext cx="2801069" cy="576064"/>
          </a:xfrm>
          <a:prstGeom prst="hexagon">
            <a:avLst/>
          </a:prstGeom>
          <a:solidFill>
            <a:srgbClr val="80008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Атестація</a:t>
            </a:r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472361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435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367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498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498" tmFilter="0, 0; 0.125,0.2665; 0.25,0.4; 0.375,0.465; 0.5,0.5;  0.625,0.535; 0.75,0.6; 0.875,0.7335; 1,1">
                                          <p:stCondLst>
                                            <p:cond delay="498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49" tmFilter="0, 0; 0.125,0.2665; 0.25,0.4; 0.375,0.465; 0.5,0.5;  0.625,0.535; 0.75,0.6; 0.875,0.7335; 1,1">
                                          <p:stCondLst>
                                            <p:cond delay="993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23" tmFilter="0, 0; 0.125,0.2665; 0.25,0.4; 0.375,0.465; 0.5,0.5;  0.625,0.535; 0.75,0.6; 0.875,0.7335; 1,1">
                                          <p:stCondLst>
                                            <p:cond delay="1242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0">
                                          <p:stCondLst>
                                            <p:cond delay="48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24" decel="50000">
                                          <p:stCondLst>
                                            <p:cond delay="507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0">
                                          <p:stCondLst>
                                            <p:cond delay="98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24" decel="50000">
                                          <p:stCondLst>
                                            <p:cond delay="1004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0">
                                          <p:stCondLst>
                                            <p:cond delay="123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24" decel="50000">
                                          <p:stCondLst>
                                            <p:cond delay="1251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0">
                                          <p:stCondLst>
                                            <p:cond delay="135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24" decel="50000">
                                          <p:stCondLst>
                                            <p:cond delay="1376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5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3500"/>
                            </p:stCondLst>
                            <p:childTnLst>
                              <p:par>
                                <p:cTn id="36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6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0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1" fill="hold">
                            <p:stCondLst>
                              <p:cond delay="10000"/>
                            </p:stCondLst>
                            <p:childTnLst>
                              <p:par>
                                <p:cTn id="82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84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5" grpId="0" animBg="1"/>
      <p:bldP spid="8" grpId="0" animBg="1"/>
      <p:bldP spid="9" grpId="0" animBg="1"/>
      <p:bldP spid="10" grpId="0" animBg="1"/>
      <p:bldP spid="11" grpId="0" animBg="1"/>
      <p:bldP spid="12" grpId="0" animBg="1"/>
      <p:bldP spid="13" grpId="0" animBg="1"/>
      <p:bldP spid="14" grpId="0" animBg="1"/>
      <p:bldP spid="16" grpId="0" animBg="1"/>
      <p:bldP spid="17" grpId="0" animBg="1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Участь у методичній роботі</a:t>
            </a:r>
            <a: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/>
            </a:r>
            <a:br>
              <a:rPr lang="uk-UA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899592" y="1412776"/>
            <a:ext cx="8424936" cy="4525963"/>
          </a:xfrm>
        </p:spPr>
        <p:txBody>
          <a:bodyPr/>
          <a:lstStyle/>
          <a:p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Відкриті уроки</a:t>
            </a:r>
            <a:endParaRPr lang="uk-UA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Участь </a:t>
            </a:r>
            <a:r>
              <a:rPr lang="uk-UA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у педагогічній виставці 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«Освіта </a:t>
            </a:r>
            <a:r>
              <a:rPr lang="uk-UA" b="1" i="1" dirty="0" err="1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Тальнівщини</a:t>
            </a:r>
            <a:r>
              <a:rPr lang="uk-UA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-2012» 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(матеріали занесені до картотеки </a:t>
            </a:r>
            <a:endParaRPr lang="uk-UA" sz="2800" b="1" i="1" dirty="0" smtClean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0" indent="0">
              <a:buNone/>
            </a:pPr>
            <a:r>
              <a:rPr lang="uk-UA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sz="2800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передового досвіду вчителів району</a:t>
            </a:r>
            <a:r>
              <a:rPr lang="uk-UA" sz="2800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);</a:t>
            </a:r>
          </a:p>
          <a:p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Керівник методичного об’єднання  </a:t>
            </a:r>
          </a:p>
          <a:p>
            <a:pPr marL="0" indent="0">
              <a:buNone/>
            </a:pPr>
            <a:r>
              <a:rPr lang="uk-UA" b="1" i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uk-UA" b="1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класних     керівників</a:t>
            </a:r>
          </a:p>
          <a:p>
            <a:pPr marL="0" indent="0">
              <a:buNone/>
            </a:pPr>
            <a:endParaRPr lang="uk-UA" b="1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</p:spTree>
    <p:extLst>
      <p:ext uri="{BB962C8B-B14F-4D97-AF65-F5344CB8AC3E}">
        <p14:creationId xmlns:p14="http://schemas.microsoft.com/office/powerpoint/2010/main" val="21818941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3" dur="10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5500"/>
                            </p:stCondLst>
                            <p:childTnLst>
                              <p:par>
                                <p:cTn id="2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7" dur="10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6500"/>
                            </p:stCondLst>
                            <p:childTnLst>
                              <p:par>
                                <p:cTn id="2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1" dur="10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5" dur="10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33901" y="476672"/>
            <a:ext cx="8229600" cy="1143000"/>
          </a:xfrm>
        </p:spPr>
        <p:txBody>
          <a:bodyPr/>
          <a:lstStyle/>
          <a:p>
            <a:r>
              <a:rPr lang="uk-UA" sz="4000" b="1" spc="50" dirty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Участь у методичній роботі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6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633639">
            <a:off x="4890602" y="4120398"/>
            <a:ext cx="3028701" cy="214840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chemeClr val="accent5">
                <a:lumMod val="50000"/>
              </a:schemeClr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Рисунок 6" descr="D:\школа\фотокартки\ОП\102_4800.JPG"/>
          <p:cNvPicPr/>
          <p:nvPr/>
        </p:nvPicPr>
        <p:blipFill rotWithShape="1">
          <a:blip r:embed="rId3" cstate="print"/>
          <a:srcRect b="19579"/>
          <a:stretch/>
        </p:blipFill>
        <p:spPr bwMode="auto">
          <a:xfrm rot="20946484">
            <a:off x="827584" y="1599295"/>
            <a:ext cx="3528392" cy="2376264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8" name="Рисунок 7" descr="D:\відео\IMAG1351.jpg"/>
          <p:cNvPicPr/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24019" b="20685"/>
          <a:stretch/>
        </p:blipFill>
        <p:spPr bwMode="auto">
          <a:xfrm rot="704768">
            <a:off x="5162725" y="1700809"/>
            <a:ext cx="2727945" cy="224408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53640926-AAD7-44D8-BBD7-CCE9431645EC}">
              <a14:shadowObscured xmlns:a14="http://schemas.microsoft.com/office/drawing/2010/main"/>
            </a:ext>
          </a:extLst>
        </p:spPr>
      </p:pic>
      <p:pic>
        <p:nvPicPr>
          <p:cNvPr id="9" name="Рисунок 8" descr="F:\випуск 2014 фотографії\IMG_4736.JPG"/>
          <p:cNvPicPr/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028324">
            <a:off x="1320995" y="4186210"/>
            <a:ext cx="3240360" cy="2179340"/>
          </a:xfrm>
          <a:prstGeom prst="rect">
            <a:avLst/>
          </a:prstGeom>
          <a:ln w="38100" cap="sq">
            <a:solidFill>
              <a:schemeClr val="accent5">
                <a:lumMod val="50000"/>
              </a:schemeClr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  <p:extLst>
      <p:ext uri="{BB962C8B-B14F-4D97-AF65-F5344CB8AC3E}">
        <p14:creationId xmlns:p14="http://schemas.microsoft.com/office/powerpoint/2010/main" val="12153356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5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500"/>
                            </p:stCondLst>
                            <p:childTnLst>
                              <p:par>
                                <p:cTn id="1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uk-UA" sz="4000" b="1" spc="50" dirty="0" smtClean="0">
                <a:ln w="11430"/>
                <a:gradFill>
                  <a:gsLst>
                    <a:gs pos="25000">
                      <a:srgbClr val="C0504D">
                        <a:satMod val="155000"/>
                      </a:srgbClr>
                    </a:gs>
                    <a:gs pos="100000">
                      <a:srgbClr val="C0504D">
                        <a:shade val="45000"/>
                        <a:satMod val="165000"/>
                      </a:srgb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Comic Sans MS" pitchFamily="66" charset="0"/>
              </a:rPr>
              <a:t>Грамоти та нагороди</a:t>
            </a:r>
            <a:endParaRPr lang="uk-UA" sz="40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 marL="0" indent="0">
              <a:buNone/>
            </a:pPr>
            <a:endParaRPr lang="uk-UA" dirty="0"/>
          </a:p>
        </p:txBody>
      </p:sp>
      <p:pic>
        <p:nvPicPr>
          <p:cNvPr id="4" name="Picture 2" descr="image1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481336"/>
            <a:ext cx="3240360" cy="46328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3" descr="image1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132856"/>
            <a:ext cx="4139953" cy="2877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358117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500"/>
                            </p:stCondLst>
                            <p:childTnLst>
                              <p:par>
                                <p:cTn id="16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uk-UA" i="1" dirty="0" smtClean="0"/>
          </a:p>
          <a:p>
            <a:pPr marL="0" indent="0">
              <a:buNone/>
            </a:pPr>
            <a:endParaRPr lang="uk-UA" dirty="0"/>
          </a:p>
        </p:txBody>
      </p:sp>
      <p:sp>
        <p:nvSpPr>
          <p:cNvPr id="6" name="Сердце 5"/>
          <p:cNvSpPr/>
          <p:nvPr/>
        </p:nvSpPr>
        <p:spPr>
          <a:xfrm>
            <a:off x="3683689" y="1514106"/>
            <a:ext cx="1850504" cy="1155576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моя </a:t>
            </a:r>
          </a:p>
          <a:p>
            <a:pPr algn="ctr"/>
            <a:r>
              <a:rPr lang="uk-UA" dirty="0" smtClean="0"/>
              <a:t>сім’я</a:t>
            </a:r>
            <a:endParaRPr lang="uk-UA" dirty="0"/>
          </a:p>
        </p:txBody>
      </p:sp>
      <p:sp>
        <p:nvSpPr>
          <p:cNvPr id="7" name="Сердце 6"/>
          <p:cNvSpPr/>
          <p:nvPr/>
        </p:nvSpPr>
        <p:spPr>
          <a:xfrm>
            <a:off x="6156176" y="2780928"/>
            <a:ext cx="1778496" cy="1155576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мій</a:t>
            </a:r>
          </a:p>
          <a:p>
            <a:pPr algn="ctr"/>
            <a:r>
              <a:rPr lang="uk-UA" dirty="0" smtClean="0"/>
              <a:t>предмет</a:t>
            </a:r>
            <a:endParaRPr lang="uk-UA" dirty="0"/>
          </a:p>
        </p:txBody>
      </p:sp>
      <p:sp>
        <p:nvSpPr>
          <p:cNvPr id="8" name="Сердце 7"/>
          <p:cNvSpPr/>
          <p:nvPr/>
        </p:nvSpPr>
        <p:spPr>
          <a:xfrm>
            <a:off x="1403648" y="2924944"/>
            <a:ext cx="1822648" cy="1152128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моя</a:t>
            </a:r>
          </a:p>
          <a:p>
            <a:pPr algn="ctr"/>
            <a:r>
              <a:rPr lang="uk-UA" dirty="0" smtClean="0"/>
              <a:t>професія</a:t>
            </a:r>
            <a:endParaRPr lang="uk-UA" dirty="0"/>
          </a:p>
        </p:txBody>
      </p:sp>
      <p:sp>
        <p:nvSpPr>
          <p:cNvPr id="10" name="Сердце 9"/>
          <p:cNvSpPr/>
          <p:nvPr/>
        </p:nvSpPr>
        <p:spPr>
          <a:xfrm>
            <a:off x="5492061" y="5013176"/>
            <a:ext cx="1877599" cy="1224136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err="1"/>
              <a:t>с</a:t>
            </a:r>
            <a:r>
              <a:rPr lang="uk-UA" dirty="0" err="1" smtClean="0"/>
              <a:t>амовдос-коналення</a:t>
            </a:r>
            <a:endParaRPr lang="uk-UA" dirty="0"/>
          </a:p>
        </p:txBody>
      </p:sp>
      <p:sp>
        <p:nvSpPr>
          <p:cNvPr id="11" name="Сердце 10"/>
          <p:cNvSpPr/>
          <p:nvPr/>
        </p:nvSpPr>
        <p:spPr>
          <a:xfrm>
            <a:off x="2386633" y="5085184"/>
            <a:ext cx="1872208" cy="1152128"/>
          </a:xfrm>
          <a:prstGeom prst="heart">
            <a:avLst/>
          </a:prstGeom>
        </p:spPr>
        <p:style>
          <a:lnRef idx="0">
            <a:schemeClr val="accent2"/>
          </a:lnRef>
          <a:fillRef idx="3">
            <a:schemeClr val="accent2"/>
          </a:fillRef>
          <a:effectRef idx="3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uk-UA" dirty="0" smtClean="0"/>
              <a:t>діти</a:t>
            </a:r>
            <a:endParaRPr lang="uk-UA" dirty="0"/>
          </a:p>
        </p:txBody>
      </p:sp>
      <p:pic>
        <p:nvPicPr>
          <p:cNvPr id="9" name="Picture 2" descr="D:\фото учитель року 2015\DSC_0281.JPG"/>
          <p:cNvPicPr/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51" t="-1014" r="10304" b="-215"/>
          <a:stretch/>
        </p:blipFill>
        <p:spPr bwMode="auto">
          <a:xfrm>
            <a:off x="3523240" y="2735989"/>
            <a:ext cx="2344904" cy="2401030"/>
          </a:xfrm>
          <a:prstGeom prst="ellipse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021722" y="219409"/>
            <a:ext cx="5347939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anose="04040605051002020D02" pitchFamily="82" charset="0"/>
              </a:rPr>
              <a:t>Успіх прихований у тому,</a:t>
            </a:r>
            <a:b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anose="04040605051002020D02" pitchFamily="82" charset="0"/>
              </a:rPr>
            </a:br>
            <a:r>
              <a:rPr lang="uk-UA" sz="36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  <a:latin typeface="Gabriola" panose="04040605051002020D02" pitchFamily="82" charset="0"/>
              </a:rPr>
              <a:t> що ти любиш більше все на світі</a:t>
            </a:r>
            <a:endParaRPr lang="uk-UA" sz="36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1585233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620688"/>
            <a:ext cx="8229600" cy="1143000"/>
          </a:xfrm>
        </p:spPr>
        <p:txBody>
          <a:bodyPr/>
          <a:lstStyle/>
          <a:p>
            <a:pPr marL="0" indent="0"/>
            <a:r>
              <a:rPr lang="uk-UA" sz="32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/>
            </a:r>
            <a:br>
              <a:rPr lang="uk-UA" sz="3200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</a:br>
            <a:endParaRPr lang="uk-UA" sz="3200" i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" pitchFamily="18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uk-UA" dirty="0" smtClean="0"/>
              <a:t>  </a:t>
            </a:r>
            <a:endParaRPr lang="uk-UA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1196752"/>
            <a:ext cx="5544616" cy="39964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Учитись важко</a:t>
            </a:r>
            <a:endParaRPr lang="uk-UA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А учить ще важче,</a:t>
            </a:r>
            <a:endParaRPr lang="uk-UA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Але не мусиш зупинятись ти, </a:t>
            </a:r>
            <a:endParaRPr lang="uk-UA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Як учням віддаєш усе найкраще,</a:t>
            </a:r>
            <a:endParaRPr lang="uk-UA" sz="2800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50000"/>
              </a:lnSpc>
              <a:spcAft>
                <a:spcPts val="0"/>
              </a:spcAft>
            </a:pPr>
            <a:r>
              <a:rPr lang="uk-UA" sz="2800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То й сам сягнеш нової висоти</a:t>
            </a:r>
            <a:r>
              <a:rPr lang="uk-UA" b="1" i="1" dirty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Calibri"/>
                <a:cs typeface="Calibri"/>
              </a:rPr>
              <a:t>. </a:t>
            </a:r>
            <a:endParaRPr lang="uk-UA" dirty="0">
              <a:solidFill>
                <a:schemeClr val="accent5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0"/>
              </a:spcAft>
            </a:pPr>
            <a:r>
              <a:rPr lang="uk-UA" dirty="0">
                <a:latin typeface="Times New Roman"/>
                <a:ea typeface="Times New Roman"/>
                <a:cs typeface="Times New Roman"/>
              </a:rPr>
              <a:t> </a:t>
            </a:r>
            <a:r>
              <a:rPr lang="uk-UA" dirty="0" smtClean="0">
                <a:latin typeface="Times New Roman"/>
                <a:ea typeface="Times New Roman"/>
                <a:cs typeface="Times New Roman"/>
              </a:rPr>
              <a:t>                                               </a:t>
            </a:r>
            <a:r>
              <a:rPr lang="uk-UA" i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ambria" pitchFamily="18" charset="0"/>
              </a:rPr>
              <a:t> </a:t>
            </a:r>
            <a:r>
              <a:rPr lang="uk-UA" sz="2400" b="1" i="1" dirty="0" smtClean="0">
                <a:solidFill>
                  <a:schemeClr val="accent5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П.Сингаївський</a:t>
            </a:r>
            <a:endParaRPr lang="uk-UA" sz="2400" b="1" dirty="0">
              <a:solidFill>
                <a:schemeClr val="accent5">
                  <a:lumMod val="50000"/>
                </a:schemeClr>
              </a:solidFill>
              <a:ea typeface="Calibri"/>
              <a:cs typeface="Times New Roman"/>
            </a:endParaRPr>
          </a:p>
          <a:p>
            <a:pPr>
              <a:lnSpc>
                <a:spcPct val="115000"/>
              </a:lnSpc>
              <a:spcAft>
                <a:spcPts val="1000"/>
              </a:spcAft>
            </a:pPr>
            <a:r>
              <a:rPr lang="uk-UA" sz="1400" dirty="0">
                <a:ea typeface="Calibri"/>
                <a:cs typeface="Times New Roman"/>
              </a:rPr>
              <a:t> </a:t>
            </a:r>
          </a:p>
        </p:txBody>
      </p:sp>
      <p:pic>
        <p:nvPicPr>
          <p:cNvPr id="5" name="Рисунок 4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76256" y="2924944"/>
            <a:ext cx="1485900" cy="3000375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08931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-180528" y="548680"/>
            <a:ext cx="8856984" cy="1470025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uk-UA" sz="5400" b="1" dirty="0" smtClean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    ПЕДАГОГІЧНЕ </a:t>
            </a:r>
            <a:r>
              <a:rPr lang="uk-UA" sz="5400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>КРЕДО:</a:t>
            </a:r>
            <a:r>
              <a:rPr lang="ru-RU" sz="5400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sz="5400" b="1" dirty="0">
                <a:ln w="10541" cmpd="sng">
                  <a:solidFill>
                    <a:srgbClr val="C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effectLst>
                  <a:reflection blurRad="6350" stA="60000" endA="900" endPos="58000" dir="5400000" sy="-100000" algn="bl" rotWithShape="0"/>
                </a:effectLst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71600" y="1988840"/>
            <a:ext cx="7560840" cy="2808312"/>
          </a:xfrm>
        </p:spPr>
        <p:txBody>
          <a:bodyPr/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“</a:t>
            </a:r>
            <a:r>
              <a:rPr lang="ru-RU" sz="4400" b="1" dirty="0" err="1" smtClean="0">
                <a:solidFill>
                  <a:srgbClr val="A50021"/>
                </a:solidFill>
                <a:latin typeface="Cambria" pitchFamily="18" charset="0"/>
                <a:cs typeface="Times New Roman" pitchFamily="18" charset="0"/>
              </a:rPr>
              <a:t>Постійний</a:t>
            </a:r>
            <a:r>
              <a:rPr lang="ru-RU" sz="4400" b="1" dirty="0" smtClean="0">
                <a:solidFill>
                  <a:srgbClr val="A5002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A50021"/>
                </a:solidFill>
                <a:latin typeface="Cambria" pitchFamily="18" charset="0"/>
                <a:cs typeface="Times New Roman" pitchFamily="18" charset="0"/>
              </a:rPr>
              <a:t>пошук</a:t>
            </a:r>
            <a:r>
              <a:rPr lang="ru-RU" sz="4400" b="1" dirty="0" smtClean="0">
                <a:solidFill>
                  <a:srgbClr val="A50021"/>
                </a:solidFill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A50021"/>
                </a:solidFill>
                <a:latin typeface="Cambria" pitchFamily="18" charset="0"/>
                <a:cs typeface="Times New Roman" pitchFamily="18" charset="0"/>
              </a:rPr>
              <a:t>самовдосконалення</a:t>
            </a:r>
            <a:r>
              <a:rPr lang="ru-RU" sz="4400" b="1" dirty="0" smtClean="0">
                <a:solidFill>
                  <a:srgbClr val="A50021"/>
                </a:solidFill>
                <a:latin typeface="Cambria" pitchFamily="18" charset="0"/>
                <a:cs typeface="Times New Roman" pitchFamily="18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err="1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а</a:t>
            </a:r>
            <a:r>
              <a:rPr lang="ru-RU" sz="4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дже</a:t>
            </a:r>
            <a:r>
              <a:rPr lang="ru-RU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навчаючи</a:t>
            </a:r>
            <a:r>
              <a:rPr lang="ru-RU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 </a:t>
            </a:r>
            <a:r>
              <a:rPr lang="ru-RU" sz="4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інших</a:t>
            </a:r>
            <a:r>
              <a:rPr lang="ru-RU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, </a:t>
            </a:r>
          </a:p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ru-RU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я </a:t>
            </a:r>
            <a:r>
              <a:rPr lang="ru-RU" sz="4400" b="1" dirty="0" err="1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навчаюся</a:t>
            </a:r>
            <a:r>
              <a:rPr lang="ru-RU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 сама</a:t>
            </a:r>
            <a:r>
              <a:rPr lang="uk-UA" sz="4400" b="1" dirty="0" smtClean="0">
                <a:solidFill>
                  <a:srgbClr val="A50021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Cambria" pitchFamily="18" charset="0"/>
                <a:cs typeface="Times New Roman" pitchFamily="18" charset="0"/>
              </a:rPr>
              <a:t>”</a:t>
            </a:r>
            <a:endParaRPr lang="ru-RU" sz="4400" b="1" dirty="0">
              <a:solidFill>
                <a:srgbClr val="A50021"/>
              </a:solidFill>
              <a:latin typeface="Cambria" pitchFamily="18" charset="0"/>
              <a:cs typeface="Times New Roman" pitchFamily="18" charset="0"/>
            </a:endParaRPr>
          </a:p>
          <a:p>
            <a:pPr indent="450215">
              <a:lnSpc>
                <a:spcPct val="150000"/>
              </a:lnSpc>
              <a:spcAft>
                <a:spcPts val="0"/>
              </a:spcAft>
            </a:pPr>
            <a:endParaRPr lang="uk-UA" sz="2800" dirty="0">
              <a:solidFill>
                <a:schemeClr val="accent3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251520" y="4736707"/>
            <a:ext cx="8100392" cy="102335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450215" algn="ctr">
              <a:lnSpc>
                <a:spcPct val="150000"/>
              </a:lnSpc>
              <a:spcBef>
                <a:spcPct val="20000"/>
              </a:spcBef>
            </a:pPr>
            <a:r>
              <a:rPr lang="en-US" sz="4400" b="1" i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  <a:ea typeface="Times New Roman"/>
                <a:cs typeface="Calibri"/>
              </a:rPr>
              <a:t>In teaching others we teach ourselves</a:t>
            </a:r>
            <a:endParaRPr lang="uk-UA" sz="4400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ea typeface="Calibri"/>
              <a:cs typeface="Times New Roman"/>
            </a:endParaRPr>
          </a:p>
        </p:txBody>
      </p:sp>
    </p:spTree>
    <p:extLst>
      <p:ext uri="{BB962C8B-B14F-4D97-AF65-F5344CB8AC3E}">
        <p14:creationId xmlns:p14="http://schemas.microsoft.com/office/powerpoint/2010/main" val="1264822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500"/>
                            </p:stCondLst>
                            <p:childTnLst>
                              <p:par>
                                <p:cTn id="1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4000"/>
                            </p:stCondLst>
                            <p:childTnLst>
                              <p:par>
                                <p:cTn id="22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500"/>
                            </p:stCondLst>
                            <p:childTnLst>
                              <p:par>
                                <p:cTn id="29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  <p:bldP spid="4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uk-UA" dirty="0" smtClean="0"/>
              <a:t/>
            </a:r>
            <a:br>
              <a:rPr lang="uk-UA" dirty="0" smtClean="0"/>
            </a:b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uk-UA" dirty="0" smtClean="0"/>
          </a:p>
          <a:p>
            <a:pPr marL="0" indent="0">
              <a:buNone/>
            </a:pPr>
            <a:r>
              <a:rPr lang="uk-UA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    </a:t>
            </a:r>
            <a:r>
              <a:rPr lang="uk-UA" sz="80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Дякую за увагу!</a:t>
            </a:r>
            <a:endParaRPr lang="uk-UA" sz="80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Рисунок 3" descr="D:\КАРТИНКИ\фон різне\2089721hay9u96jepАНІМЕ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>
            <a:off x="2153444" y="1064197"/>
            <a:ext cx="4772025" cy="1143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 descr="D:\КАРТИНКИ\фон різне\2089721hay9u96jepАНІМЕ.gif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67384" y="4149080"/>
            <a:ext cx="4772025" cy="1143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82939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50000">
                                          <p:val>
                                            <p:strVal val="#ppt_x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h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/10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 tmFilter="0,0; .5, 1; 1, 1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707904" y="404664"/>
            <a:ext cx="5256584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</a:pPr>
            <a:r>
              <a:rPr lang="uk-UA" sz="4000" b="1" dirty="0">
                <a:ln w="10541" cmpd="sng">
                  <a:solidFill>
                    <a:srgbClr val="8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Принцип навчання і </a:t>
            </a:r>
            <a:r>
              <a:rPr lang="uk-UA" sz="4000" b="1" dirty="0" smtClean="0">
                <a:ln w="10541" cmpd="sng">
                  <a:solidFill>
                    <a:srgbClr val="8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виховання на </a:t>
            </a:r>
            <a:r>
              <a:rPr lang="uk-UA" sz="4000" b="1" dirty="0">
                <a:ln w="10541" cmpd="sng">
                  <a:solidFill>
                    <a:srgbClr val="8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уроці </a:t>
            </a:r>
            <a:r>
              <a:rPr lang="uk-UA" sz="4000" b="1" dirty="0" smtClean="0">
                <a:ln w="10541" cmpd="sng">
                  <a:solidFill>
                    <a:srgbClr val="8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англійської мови</a:t>
            </a:r>
            <a:endParaRPr lang="ru-RU" sz="4000" b="1" dirty="0">
              <a:ln w="10541" cmpd="sng">
                <a:solidFill>
                  <a:srgbClr val="800000"/>
                </a:solidFill>
                <a:prstDash val="solid"/>
              </a:ln>
              <a:gradFill>
                <a:gsLst>
                  <a:gs pos="0">
                    <a:srgbClr val="BBE0E3">
                      <a:tint val="40000"/>
                      <a:satMod val="250000"/>
                    </a:srgbClr>
                  </a:gs>
                  <a:gs pos="9000">
                    <a:srgbClr val="BBE0E3">
                      <a:tint val="52000"/>
                      <a:satMod val="300000"/>
                    </a:srgbClr>
                  </a:gs>
                  <a:gs pos="50000">
                    <a:srgbClr val="BBE0E3">
                      <a:shade val="20000"/>
                      <a:satMod val="300000"/>
                    </a:srgbClr>
                  </a:gs>
                  <a:gs pos="79000">
                    <a:srgbClr val="BBE0E3">
                      <a:tint val="52000"/>
                      <a:satMod val="300000"/>
                    </a:srgbClr>
                  </a:gs>
                  <a:gs pos="100000">
                    <a:srgbClr val="BBE0E3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763688" y="2708920"/>
            <a:ext cx="7367330" cy="255454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000" b="1" dirty="0">
                <a:ln w="10541" cmpd="sng">
                  <a:solidFill>
                    <a:srgbClr val="8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4000" b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0070C0"/>
                </a:solidFill>
                <a:cs typeface="Times New Roman" pitchFamily="18" charset="0"/>
              </a:rPr>
              <a:t>“</a:t>
            </a:r>
            <a:r>
              <a:rPr lang="en-US" sz="4000" b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0070C0"/>
                </a:solidFill>
                <a:latin typeface="Arial Rounded MT Bold" pitchFamily="34" charset="0"/>
                <a:cs typeface="Times New Roman" pitchFamily="18" charset="0"/>
              </a:rPr>
              <a:t>The best way </a:t>
            </a:r>
            <a:endParaRPr lang="uk-UA" sz="4000" b="1" dirty="0">
              <a:ln w="10541" cmpd="sng">
                <a:solidFill>
                  <a:srgbClr val="800000"/>
                </a:solidFill>
                <a:prstDash val="solid"/>
              </a:ln>
              <a:solidFill>
                <a:srgbClr val="0070C0"/>
              </a:solidFill>
              <a:latin typeface="Arial Rounded MT Bold" pitchFamily="34" charset="0"/>
              <a:cs typeface="Times New Roman" pitchFamily="18" charset="0"/>
            </a:endParaRPr>
          </a:p>
          <a:p>
            <a:r>
              <a:rPr lang="en-US" sz="4000" b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0070C0"/>
                </a:solidFill>
                <a:latin typeface="Arial Rounded MT Bold" pitchFamily="34" charset="0"/>
                <a:cs typeface="Times New Roman" pitchFamily="18" charset="0"/>
              </a:rPr>
              <a:t>to make the children good </a:t>
            </a:r>
            <a:endParaRPr lang="uk-UA" sz="4000" b="1" dirty="0" smtClean="0">
              <a:ln w="10541" cmpd="sng">
                <a:solidFill>
                  <a:srgbClr val="800000"/>
                </a:solidFill>
                <a:prstDash val="solid"/>
              </a:ln>
              <a:solidFill>
                <a:srgbClr val="0070C0"/>
              </a:solidFill>
              <a:latin typeface="Arial Rounded MT Bold" pitchFamily="34" charset="0"/>
              <a:cs typeface="Times New Roman" pitchFamily="18" charset="0"/>
            </a:endParaRPr>
          </a:p>
          <a:p>
            <a:r>
              <a:rPr lang="en-US" sz="4000" b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0070C0"/>
                </a:solidFill>
                <a:latin typeface="Arial Rounded MT Bold" pitchFamily="34" charset="0"/>
                <a:cs typeface="Times New Roman" pitchFamily="18" charset="0"/>
              </a:rPr>
              <a:t>is to make them happy”</a:t>
            </a:r>
          </a:p>
          <a:p>
            <a:r>
              <a:rPr lang="en-US" sz="4000" b="1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0070C0"/>
                </a:solidFill>
                <a:latin typeface="Arial Rounded MT Bold" pitchFamily="34" charset="0"/>
                <a:cs typeface="Times New Roman" pitchFamily="18" charset="0"/>
              </a:rPr>
              <a:t>                           </a:t>
            </a:r>
            <a:r>
              <a:rPr lang="en-US" sz="4000" dirty="0" smtClean="0">
                <a:ln w="10541" cmpd="sng">
                  <a:solidFill>
                    <a:srgbClr val="800000"/>
                  </a:solidFill>
                  <a:prstDash val="solid"/>
                </a:ln>
                <a:solidFill>
                  <a:srgbClr val="0070C0"/>
                </a:solidFill>
                <a:latin typeface="Arial Rounded MT Bold" pitchFamily="34" charset="0"/>
                <a:cs typeface="Times New Roman" pitchFamily="18" charset="0"/>
              </a:rPr>
              <a:t>Oscar Wilde</a:t>
            </a:r>
            <a:endParaRPr lang="uk-UA" dirty="0">
              <a:solidFill>
                <a:srgbClr val="0070C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79512" y="217080"/>
            <a:ext cx="3354474" cy="3248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467544" y="5085184"/>
            <a:ext cx="784887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  <a:cs typeface="Calibri"/>
              </a:rPr>
              <a:t>Найкращий спосіб виховати хороших  дітей — </a:t>
            </a:r>
          </a:p>
          <a:p>
            <a:pPr algn="ctr"/>
            <a:r>
              <a:rPr lang="uk-UA" sz="32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  <a:cs typeface="Calibri"/>
              </a:rPr>
              <a:t>це зробити їх  щасливими.    </a:t>
            </a:r>
            <a:r>
              <a:rPr lang="uk-UA" sz="2800" b="1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/>
                <a:cs typeface="Calibri"/>
              </a:rPr>
              <a:t>Оскар  Уайльд</a:t>
            </a:r>
            <a:endParaRPr lang="uk-UA" sz="2800" dirty="0"/>
          </a:p>
        </p:txBody>
      </p:sp>
    </p:spTree>
    <p:extLst>
      <p:ext uri="{BB962C8B-B14F-4D97-AF65-F5344CB8AC3E}">
        <p14:creationId xmlns:p14="http://schemas.microsoft.com/office/powerpoint/2010/main" val="1351663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2555776" y="620688"/>
            <a:ext cx="4572000" cy="1446550"/>
          </a:xfrm>
          <a:prstGeom prst="rect">
            <a:avLst/>
          </a:prstGeom>
        </p:spPr>
        <p:txBody>
          <a:bodyPr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ln w="10541" cmpd="sng">
                  <a:solidFill>
                    <a:srgbClr val="B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ПРОБЛЕМНЕ </a:t>
            </a:r>
          </a:p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400" b="1" dirty="0">
                <a:ln w="10541" cmpd="sng">
                  <a:solidFill>
                    <a:srgbClr val="B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ПИТАННЯ:</a:t>
            </a:r>
            <a:endParaRPr lang="ru-RU" sz="4400" b="1" dirty="0">
              <a:ln w="10541" cmpd="sng">
                <a:solidFill>
                  <a:srgbClr val="B00000"/>
                </a:solidFill>
                <a:prstDash val="solid"/>
              </a:ln>
              <a:gradFill>
                <a:gsLst>
                  <a:gs pos="0">
                    <a:srgbClr val="BBE0E3">
                      <a:tint val="40000"/>
                      <a:satMod val="250000"/>
                    </a:srgbClr>
                  </a:gs>
                  <a:gs pos="9000">
                    <a:srgbClr val="BBE0E3">
                      <a:tint val="52000"/>
                      <a:satMod val="300000"/>
                    </a:srgbClr>
                  </a:gs>
                  <a:gs pos="50000">
                    <a:srgbClr val="BBE0E3">
                      <a:shade val="20000"/>
                      <a:satMod val="300000"/>
                    </a:srgbClr>
                  </a:gs>
                  <a:gs pos="79000">
                    <a:srgbClr val="BBE0E3">
                      <a:tint val="52000"/>
                      <a:satMod val="300000"/>
                    </a:srgbClr>
                  </a:gs>
                  <a:gs pos="100000">
                    <a:srgbClr val="BBE0E3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565412" y="2276872"/>
            <a:ext cx="6552728" cy="378565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</a:pPr>
            <a:r>
              <a:rPr lang="uk-UA" sz="4800" b="1" dirty="0" smtClean="0">
                <a:ln w="10541" cmpd="sng">
                  <a:solidFill>
                    <a:srgbClr val="800000"/>
                  </a:solidFill>
                  <a:prstDash val="solid"/>
                </a:ln>
                <a:gradFill>
                  <a:gsLst>
                    <a:gs pos="0">
                      <a:srgbClr val="FFFFFF">
                        <a:tint val="40000"/>
                        <a:satMod val="250000"/>
                      </a:srgbClr>
                    </a:gs>
                    <a:gs pos="9000">
                      <a:srgbClr val="FFFFFF">
                        <a:tint val="52000"/>
                        <a:satMod val="300000"/>
                      </a:srgbClr>
                    </a:gs>
                    <a:gs pos="50000">
                      <a:srgbClr val="FFFFFF">
                        <a:shade val="20000"/>
                        <a:satMod val="300000"/>
                      </a:srgbClr>
                    </a:gs>
                    <a:gs pos="79000">
                      <a:srgbClr val="FFFFFF">
                        <a:tint val="52000"/>
                        <a:satMod val="300000"/>
                      </a:srgbClr>
                    </a:gs>
                    <a:gs pos="100000">
                      <a:srgbClr val="FFFFFF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Calibri" pitchFamily="34" charset="0"/>
                <a:ea typeface="Times New Roman" pitchFamily="18" charset="0"/>
                <a:cs typeface="Calibri" pitchFamily="34" charset="0"/>
              </a:rPr>
              <a:t>«Ефективне використання активних методів навчання на уроках англійської мови»</a:t>
            </a:r>
            <a:endParaRPr lang="uk-UA" sz="4800" b="1" dirty="0">
              <a:ln w="10541" cmpd="sng">
                <a:solidFill>
                  <a:srgbClr val="800000"/>
                </a:solidFill>
                <a:prstDash val="solid"/>
              </a:ln>
              <a:gradFill>
                <a:gsLst>
                  <a:gs pos="0">
                    <a:srgbClr val="FFFFFF">
                      <a:tint val="40000"/>
                      <a:satMod val="250000"/>
                    </a:srgbClr>
                  </a:gs>
                  <a:gs pos="9000">
                    <a:srgbClr val="FFFFFF">
                      <a:tint val="52000"/>
                      <a:satMod val="300000"/>
                    </a:srgbClr>
                  </a:gs>
                  <a:gs pos="50000">
                    <a:srgbClr val="FFFFFF">
                      <a:shade val="20000"/>
                      <a:satMod val="300000"/>
                    </a:srgbClr>
                  </a:gs>
                  <a:gs pos="79000">
                    <a:srgbClr val="FFFFFF">
                      <a:tint val="52000"/>
                      <a:satMod val="300000"/>
                    </a:srgbClr>
                  </a:gs>
                  <a:gs pos="100000">
                    <a:srgbClr val="FFFFFF">
                      <a:tint val="40000"/>
                      <a:satMod val="250000"/>
                    </a:srgbClr>
                  </a:gs>
                </a:gsLst>
                <a:lin ang="5400000"/>
              </a:gra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Скругленный прямоугольник 3"/>
          <p:cNvSpPr/>
          <p:nvPr/>
        </p:nvSpPr>
        <p:spPr>
          <a:xfrm>
            <a:off x="1349388" y="2276872"/>
            <a:ext cx="6984776" cy="3744416"/>
          </a:xfrm>
          <a:prstGeom prst="roundRect">
            <a:avLst/>
          </a:prstGeom>
          <a:solidFill>
            <a:srgbClr val="FF9966">
              <a:alpha val="33000"/>
            </a:srgb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pic>
        <p:nvPicPr>
          <p:cNvPr id="5" name="Рисунок 4" descr="pero.pn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55160" y="4576227"/>
            <a:ext cx="1512168" cy="177506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86606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467544" y="649823"/>
            <a:ext cx="5976664" cy="48320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uk-UA" sz="4400" b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uk-UA" sz="4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Bookman Old Style" pitchFamily="18" charset="0"/>
                <a:ea typeface="+mj-ea"/>
                <a:cs typeface="+mj-cs"/>
              </a:rPr>
              <a:t> </a:t>
            </a:r>
            <a:r>
              <a:rPr lang="uk-UA" sz="4400" b="1" dirty="0" smtClean="0">
                <a:ln w="10541" cmpd="sng">
                  <a:solidFill>
                    <a:srgbClr val="B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Мета:</a:t>
            </a:r>
            <a:endParaRPr lang="uk-UA" sz="4400" b="1" dirty="0" smtClean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Bookman Old Style" pitchFamily="18" charset="0"/>
              <a:ea typeface="+mj-ea"/>
              <a:cs typeface="+mj-cs"/>
            </a:endParaRPr>
          </a:p>
          <a:p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</a:t>
            </a:r>
            <a:r>
              <a:rPr 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творити комфортні умови навчання, за яких учні відчувають</a:t>
            </a:r>
          </a:p>
          <a:p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</a:t>
            </a:r>
            <a:r>
              <a:rPr 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вою успішність, інтелектуальну</a:t>
            </a:r>
          </a:p>
          <a:p>
            <a:r>
              <a:rPr lang="uk-UA" sz="4400" b="1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с</a:t>
            </a:r>
            <a:r>
              <a:rPr lang="uk-UA" sz="4400" b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+mj-ea"/>
                <a:cs typeface="+mj-cs"/>
              </a:rPr>
              <a:t>проможність.</a:t>
            </a:r>
            <a:endParaRPr lang="uk-UA" b="1" dirty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1026" name="Picture 2" descr="http://gorodns.ru/uploads/posts/2015-09/1441876183_226250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717032"/>
            <a:ext cx="3072341" cy="23042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 descr="https://mustudyabroad.files.wordpress.com/2011/04/img_9606.jpg"/>
          <p:cNvPicPr/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52120" y="908721"/>
            <a:ext cx="2996565" cy="215714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2107576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500"/>
                            </p:stCondLst>
                            <p:childTnLst>
                              <p:par>
                                <p:cTn id="1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2500"/>
                            </p:stCondLst>
                            <p:childTnLst>
                              <p:par>
                                <p:cTn id="19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0"/>
            <a:ext cx="7772400" cy="1470025"/>
          </a:xfrm>
        </p:spPr>
        <p:txBody>
          <a:bodyPr/>
          <a:lstStyle/>
          <a:p>
            <a:pPr lvl="0" fontAlgn="base">
              <a:spcAft>
                <a:spcPct val="0"/>
              </a:spcAft>
            </a:pPr>
            <a:r>
              <a:rPr lang="uk-UA" b="1" dirty="0">
                <a:ln w="10541" cmpd="sng">
                  <a:solidFill>
                    <a:srgbClr val="B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uk-UA" b="1" dirty="0">
                <a:ln w="10541" cmpd="sng">
                  <a:solidFill>
                    <a:srgbClr val="B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</a:br>
            <a:r>
              <a:rPr lang="uk-UA" b="1" dirty="0" smtClean="0">
                <a:ln w="10541" cmpd="sng">
                  <a:solidFill>
                    <a:srgbClr val="B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ЗАВДАННЯ</a:t>
            </a:r>
            <a:r>
              <a:rPr lang="uk-UA" b="1" dirty="0">
                <a:ln w="10541" cmpd="sng">
                  <a:solidFill>
                    <a:srgbClr val="B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>:</a:t>
            </a:r>
            <a:r>
              <a:rPr lang="ru-RU" b="1" dirty="0">
                <a:ln w="10541" cmpd="sng">
                  <a:solidFill>
                    <a:srgbClr val="B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  <a:t/>
            </a:r>
            <a:br>
              <a:rPr lang="ru-RU" b="1" dirty="0">
                <a:ln w="10541" cmpd="sng">
                  <a:solidFill>
                    <a:srgbClr val="B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ea typeface="+mn-ea"/>
                <a:cs typeface="Times New Roman" pitchFamily="18" charset="0"/>
              </a:rPr>
            </a:br>
            <a:endParaRPr lang="uk-UA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992289" y="1484784"/>
            <a:ext cx="7416824" cy="4392488"/>
          </a:xfrm>
        </p:spPr>
        <p:txBody>
          <a:bodyPr/>
          <a:lstStyle/>
          <a:p>
            <a:pPr marL="457200" indent="-457200" algn="l">
              <a:buFont typeface="Wingdings" pitchFamily="2" charset="2"/>
              <a:buChar char="Ø"/>
            </a:pPr>
            <a:r>
              <a:rPr lang="uk-UA" sz="2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підвищити  рівень комунікативних  умінь та навиків</a:t>
            </a:r>
            <a:r>
              <a:rPr lang="uk-UA" sz="2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стимулювати інтерес учнів до всього нового, різноманітного, як альтернативу рутинному та традиційному;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uk-UA" sz="2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uk-UA" sz="2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прияти виявленню та розвитку творчих здібностей учнів;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uk-UA" sz="2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с</a:t>
            </a:r>
            <a:r>
              <a:rPr lang="uk-UA" sz="2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тимулювати прагнення до самонавчання та саморозвитку;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uk-UA" sz="2600" b="1" dirty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р</a:t>
            </a:r>
            <a:r>
              <a:rPr lang="uk-UA" sz="2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озширювати світогляд;</a:t>
            </a:r>
          </a:p>
          <a:p>
            <a:pPr marL="457200" indent="-457200" algn="l">
              <a:buFont typeface="Wingdings" pitchFamily="2" charset="2"/>
              <a:buChar char="Ø"/>
            </a:pPr>
            <a:r>
              <a:rPr lang="uk-UA" sz="2600" b="1" dirty="0" smtClean="0">
                <a:solidFill>
                  <a:srgbClr val="990033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itchFamily="66" charset="0"/>
              </a:rPr>
              <a:t>підвищувати рівень розвитку дітей.</a:t>
            </a:r>
            <a:endParaRPr lang="uk-UA" sz="2600" b="1" dirty="0">
              <a:solidFill>
                <a:srgbClr val="990033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itchFamily="66" charset="0"/>
            </a:endParaRPr>
          </a:p>
        </p:txBody>
      </p:sp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50099" y="4437112"/>
            <a:ext cx="1692103" cy="18722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 descr="post-47238-1268837867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324544" y="1268760"/>
            <a:ext cx="2637110" cy="390334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36919198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4500"/>
                            </p:stCondLst>
                            <p:childTnLst>
                              <p:par>
                                <p:cTn id="21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6000"/>
                            </p:stCondLst>
                            <p:childTnLst>
                              <p:par>
                                <p:cTn id="27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1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7500"/>
                            </p:stCondLst>
                            <p:childTnLst>
                              <p:par>
                                <p:cTn id="33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9000"/>
                            </p:stCondLst>
                            <p:childTnLst>
                              <p:par>
                                <p:cTn id="3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1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476672"/>
            <a:ext cx="8229600" cy="1143000"/>
          </a:xfrm>
        </p:spPr>
        <p:txBody>
          <a:bodyPr/>
          <a:lstStyle/>
          <a:p>
            <a:r>
              <a:rPr lang="uk-UA" b="1" dirty="0" smtClean="0">
                <a:ln w="10541" cmpd="sng">
                  <a:solidFill>
                    <a:srgbClr val="B00000"/>
                  </a:solidFill>
                  <a:prstDash val="solid"/>
                </a:ln>
                <a:gradFill>
                  <a:gsLst>
                    <a:gs pos="0">
                      <a:srgbClr val="BBE0E3">
                        <a:tint val="40000"/>
                        <a:satMod val="250000"/>
                      </a:srgbClr>
                    </a:gs>
                    <a:gs pos="9000">
                      <a:srgbClr val="BBE0E3">
                        <a:tint val="52000"/>
                        <a:satMod val="300000"/>
                      </a:srgbClr>
                    </a:gs>
                    <a:gs pos="50000">
                      <a:srgbClr val="BBE0E3">
                        <a:shade val="20000"/>
                        <a:satMod val="300000"/>
                      </a:srgbClr>
                    </a:gs>
                    <a:gs pos="79000">
                      <a:srgbClr val="BBE0E3">
                        <a:tint val="52000"/>
                        <a:satMod val="300000"/>
                      </a:srgbClr>
                    </a:gs>
                    <a:gs pos="100000">
                      <a:srgbClr val="BBE0E3">
                        <a:tint val="40000"/>
                        <a:satMod val="250000"/>
                      </a:srgbClr>
                    </a:gs>
                  </a:gsLst>
                  <a:lin ang="5400000"/>
                </a:gradFill>
                <a:latin typeface="Times New Roman" pitchFamily="18" charset="0"/>
                <a:cs typeface="Times New Roman" pitchFamily="18" charset="0"/>
              </a:rPr>
              <a:t>Провідна ідея досвіду:</a:t>
            </a:r>
            <a:endParaRPr lang="uk-UA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39552" y="1196752"/>
            <a:ext cx="8229600" cy="4525963"/>
          </a:xfrm>
        </p:spPr>
        <p:txBody>
          <a:bodyPr/>
          <a:lstStyle/>
          <a:p>
            <a:pPr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uk-UA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/>
                <a:cs typeface="Rod" pitchFamily="49" charset="-79"/>
              </a:rPr>
              <a:t>використання активних </a:t>
            </a:r>
            <a:r>
              <a:rPr lang="uk-UA" sz="2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/>
                <a:cs typeface="Rod" pitchFamily="49" charset="-79"/>
              </a:rPr>
              <a:t>методів впливає </a:t>
            </a:r>
            <a:r>
              <a:rPr lang="uk-UA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/>
                <a:cs typeface="Rod" pitchFamily="49" charset="-79"/>
              </a:rPr>
              <a:t>на якість </a:t>
            </a:r>
            <a:r>
              <a:rPr lang="uk-UA" sz="2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/>
                <a:cs typeface="Rod" pitchFamily="49" charset="-79"/>
              </a:rPr>
              <a:t>навчання, на </a:t>
            </a:r>
            <a:r>
              <a:rPr lang="uk-UA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/>
                <a:cs typeface="Rod" pitchFamily="49" charset="-79"/>
              </a:rPr>
              <a:t>підвищення мотивації та інтересу до оволодіння англійською мовою, активізації пізнавальної діяльності та самостійної роботи учнів; </a:t>
            </a:r>
            <a:endParaRPr lang="uk-UA" sz="2500" b="1" i="1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Monotype Corsiva" panose="03010101010201010101" pitchFamily="66" charset="0"/>
              <a:ea typeface="Times New Roman"/>
              <a:cs typeface="Rod" pitchFamily="49" charset="-79"/>
            </a:endParaRPr>
          </a:p>
          <a:p>
            <a:pPr>
              <a:lnSpc>
                <a:spcPct val="150000"/>
              </a:lnSpc>
              <a:spcAft>
                <a:spcPts val="0"/>
              </a:spcAft>
              <a:buFont typeface="Wingdings" pitchFamily="2" charset="2"/>
              <a:buChar char="v"/>
            </a:pPr>
            <a:r>
              <a:rPr lang="uk-UA" sz="2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/>
                <a:cs typeface="Rod" pitchFamily="49" charset="-79"/>
              </a:rPr>
              <a:t>дає </a:t>
            </a:r>
            <a:r>
              <a:rPr lang="uk-UA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/>
                <a:cs typeface="Rod" pitchFamily="49" charset="-79"/>
              </a:rPr>
              <a:t>можливості створити комфортне середовище на уроці завдяки демократичному стилю спілкування між вчителем та </a:t>
            </a:r>
            <a:r>
              <a:rPr lang="uk-UA" sz="2500" b="1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/>
                <a:cs typeface="Rod" pitchFamily="49" charset="-79"/>
              </a:rPr>
              <a:t>учнями, на </a:t>
            </a:r>
            <a:r>
              <a:rPr lang="uk-UA" sz="2500" b="1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Monotype Corsiva" panose="03010101010201010101" pitchFamily="66" charset="0"/>
                <a:ea typeface="Times New Roman"/>
                <a:cs typeface="Rod" pitchFamily="49" charset="-79"/>
              </a:rPr>
              <a:t>основі партнерства, взаємоповаги та взаєморозуміння.</a:t>
            </a:r>
          </a:p>
          <a:p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uk-UA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Рисунок11.wmf"/>
          <p:cNvPicPr/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0312" y="4437112"/>
            <a:ext cx="1214120" cy="1906270"/>
          </a:xfrm>
          <a:prstGeom prst="rect">
            <a:avLst/>
          </a:prstGeom>
          <a:noFill/>
          <a:ln>
            <a:noFill/>
          </a:ln>
          <a:extLst/>
        </p:spPr>
      </p:pic>
      <p:pic>
        <p:nvPicPr>
          <p:cNvPr id="5" name="Рисунок 4" descr="post-47238-1268837867.gif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-505841" y="1196752"/>
            <a:ext cx="2637110" cy="3903345"/>
          </a:xfrm>
          <a:prstGeom prst="rect">
            <a:avLst/>
          </a:prstGeom>
          <a:noFill/>
          <a:ln>
            <a:noFill/>
          </a:ln>
          <a:extLst/>
        </p:spPr>
      </p:pic>
    </p:spTree>
    <p:extLst>
      <p:ext uri="{BB962C8B-B14F-4D97-AF65-F5344CB8AC3E}">
        <p14:creationId xmlns:p14="http://schemas.microsoft.com/office/powerpoint/2010/main" val="117124868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1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3000"/>
                            </p:stCondLst>
                            <p:childTnLst>
                              <p:par>
                                <p:cTn id="15" presetID="53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 build="p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7544" y="-1971600"/>
            <a:ext cx="8229600" cy="1143000"/>
          </a:xfrm>
        </p:spPr>
        <p:txBody>
          <a:bodyPr/>
          <a:lstStyle/>
          <a:p>
            <a:endParaRPr lang="uk-UA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omic Sans MS" pitchFamily="66" charset="0"/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67544" y="1124744"/>
            <a:ext cx="8229600" cy="4525963"/>
          </a:xfrm>
        </p:spPr>
        <p:txBody>
          <a:bodyPr/>
          <a:lstStyle/>
          <a:p>
            <a:pPr marL="0" indent="0" algn="ctr">
              <a:buNone/>
            </a:pPr>
            <a:r>
              <a:rPr lang="uk-UA" sz="4400" i="1" dirty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Активні методи навчання </a:t>
            </a:r>
            <a:r>
              <a:rPr lang="uk-UA" sz="4400" i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– </a:t>
            </a:r>
          </a:p>
          <a:p>
            <a:pPr marL="0" indent="0" algn="ctr">
              <a:buNone/>
            </a:pPr>
            <a:r>
              <a:rPr lang="uk-UA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ц</a:t>
            </a:r>
            <a:r>
              <a:rPr lang="uk-UA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е </a:t>
            </a:r>
            <a:r>
              <a:rPr lang="uk-UA" sz="4000" i="1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м</a:t>
            </a:r>
            <a:r>
              <a:rPr lang="uk-UA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етоди, які спонукають </a:t>
            </a:r>
          </a:p>
          <a:p>
            <a:pPr marL="0" indent="0" algn="ctr">
              <a:buNone/>
            </a:pPr>
            <a:r>
              <a:rPr lang="uk-UA" sz="4000" i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Comic Sans MS" pitchFamily="66" charset="0"/>
                <a:ea typeface="+mj-ea"/>
                <a:cs typeface="+mj-cs"/>
              </a:rPr>
              <a:t>учнів до активної розумової і практичної  діяльності у процесі оволодіння навчальним матеріалом.</a:t>
            </a:r>
            <a:endParaRPr lang="uk-UA" sz="4000" dirty="0">
              <a:solidFill>
                <a:srgbClr val="C00000"/>
              </a:solidFill>
            </a:endParaRPr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645024"/>
            <a:ext cx="1485900" cy="2922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310881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400">
        <p14:doors dir="vert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7" dur="1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500"/>
                            </p:stCondLst>
                            <p:childTnLst>
                              <p:par>
                                <p:cTn id="9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1" dur="1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3000"/>
                            </p:stCondLst>
                            <p:childTnLst>
                              <p:par>
                                <p:cTn id="13" presetID="6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5" dur="1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theme/theme1.xml><?xml version="1.0" encoding="utf-8"?>
<a:theme xmlns:a="http://schemas.openxmlformats.org/drawingml/2006/main" name="1_Тема Office">
  <a:themeElements>
    <a:clrScheme name="Другая 5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76923C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910</TotalTime>
  <Words>754</Words>
  <Application>Microsoft Office PowerPoint</Application>
  <PresentationFormat>Экран (4:3)</PresentationFormat>
  <Paragraphs>198</Paragraphs>
  <Slides>30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30</vt:i4>
      </vt:variant>
    </vt:vector>
  </HeadingPairs>
  <TitlesOfParts>
    <vt:vector size="31" baseType="lpstr">
      <vt:lpstr>1_Тема Office</vt:lpstr>
      <vt:lpstr>Презентация PowerPoint</vt:lpstr>
      <vt:lpstr>ОСОБИСТІ  ДАНІ </vt:lpstr>
      <vt:lpstr>    ПЕДАГОГІЧНЕ КРЕДО: </vt:lpstr>
      <vt:lpstr>Презентация PowerPoint</vt:lpstr>
      <vt:lpstr>Презентация PowerPoint</vt:lpstr>
      <vt:lpstr>Презентация PowerPoint</vt:lpstr>
      <vt:lpstr> ЗАВДАННЯ: </vt:lpstr>
      <vt:lpstr>Провідна ідея досвіду:</vt:lpstr>
      <vt:lpstr>Презентация PowerPoint</vt:lpstr>
      <vt:lpstr>Активні методи </vt:lpstr>
      <vt:lpstr>«Tell  me  and  I  forget,  teach  me  and   I  remember,  involve  me  and I learn»                                       Benjamin Franklin                   </vt:lpstr>
      <vt:lpstr>                 Використання прийомів навчання, які сприяють    підтриманню інтересу учнів до англійської мови,    допомагають залучити всіх учнів до мовленнєвої діяльності,    підвищувати ефективність уроку.                            До таких прийомів належать:</vt:lpstr>
      <vt:lpstr>              Найбільш ефективною формою              активного навчання  вважаю  гру                                 </vt:lpstr>
      <vt:lpstr>  </vt:lpstr>
      <vt:lpstr>Реалізація досвіду </vt:lpstr>
      <vt:lpstr> Реалізація досвіду Використання гри “Find the Right Person” з використанням інтерактивного методу «Карусель», “Snowball” у мовній зарядці  </vt:lpstr>
      <vt:lpstr>Реалізація досвіду </vt:lpstr>
      <vt:lpstr>Реалізація досвіду </vt:lpstr>
      <vt:lpstr>Реалізація досвіду </vt:lpstr>
      <vt:lpstr>Реалізація досвіду </vt:lpstr>
      <vt:lpstr>Реалізація досвіду </vt:lpstr>
      <vt:lpstr> </vt:lpstr>
      <vt:lpstr>Презентация PowerPoint</vt:lpstr>
      <vt:lpstr>«Себе навчай,щоб рухатись вперед!» Самоосвіта </vt:lpstr>
      <vt:lpstr>Участь у методичній роботі </vt:lpstr>
      <vt:lpstr>Участь у методичній роботі</vt:lpstr>
      <vt:lpstr>Грамоти та нагороди</vt:lpstr>
      <vt:lpstr>Презентация PowerPoint</vt:lpstr>
      <vt:lpstr> </vt:lpstr>
      <vt:lpstr> </vt:lpstr>
    </vt:vector>
  </TitlesOfParts>
  <Company>SPecialiST RePack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роо</dc:title>
  <dc:creator>Сімя</dc:creator>
  <cp:lastModifiedBy>Сімя</cp:lastModifiedBy>
  <cp:revision>135</cp:revision>
  <dcterms:created xsi:type="dcterms:W3CDTF">2015-10-23T16:23:32Z</dcterms:created>
  <dcterms:modified xsi:type="dcterms:W3CDTF">2015-11-03T20:36:45Z</dcterms:modified>
</cp:coreProperties>
</file>